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69" r:id="rId1"/>
  </p:sldMasterIdLst>
  <p:sldIdLst>
    <p:sldId id="261" r:id="rId2"/>
    <p:sldId id="302" r:id="rId3"/>
    <p:sldId id="303" r:id="rId4"/>
    <p:sldId id="304" r:id="rId5"/>
    <p:sldId id="257" r:id="rId6"/>
    <p:sldId id="305" r:id="rId7"/>
    <p:sldId id="258" r:id="rId8"/>
    <p:sldId id="294" r:id="rId9"/>
    <p:sldId id="262" r:id="rId10"/>
    <p:sldId id="292" r:id="rId11"/>
    <p:sldId id="264" r:id="rId12"/>
    <p:sldId id="259" r:id="rId13"/>
    <p:sldId id="265" r:id="rId14"/>
    <p:sldId id="267" r:id="rId15"/>
    <p:sldId id="295" r:id="rId16"/>
    <p:sldId id="309" r:id="rId17"/>
    <p:sldId id="310" r:id="rId18"/>
    <p:sldId id="311" r:id="rId19"/>
    <p:sldId id="280" r:id="rId20"/>
    <p:sldId id="260" r:id="rId21"/>
    <p:sldId id="269" r:id="rId22"/>
    <p:sldId id="271" r:id="rId23"/>
    <p:sldId id="272" r:id="rId24"/>
    <p:sldId id="273" r:id="rId25"/>
    <p:sldId id="297" r:id="rId26"/>
    <p:sldId id="274" r:id="rId27"/>
    <p:sldId id="270" r:id="rId28"/>
    <p:sldId id="312" r:id="rId29"/>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286"/>
    <p:restoredTop sz="96327"/>
  </p:normalViewPr>
  <p:slideViewPr>
    <p:cSldViewPr snapToGrid="0" snapToObjects="1">
      <p:cViewPr varScale="1">
        <p:scale>
          <a:sx n="114" d="100"/>
          <a:sy n="114" d="100"/>
        </p:scale>
        <p:origin x="16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8730D1-4323-8C40-B8B5-25A7F8E3BA10}"/>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FF191F4B-A0A2-6F43-9CB4-F43ED97B54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85977501-27A6-FE4A-BAAF-531BD07AEB88}"/>
              </a:ext>
            </a:extLst>
          </p:cNvPr>
          <p:cNvSpPr>
            <a:spLocks noGrp="1"/>
          </p:cNvSpPr>
          <p:nvPr>
            <p:ph type="dt" sz="half" idx="10"/>
          </p:nvPr>
        </p:nvSpPr>
        <p:spPr/>
        <p:txBody>
          <a:bodyPr/>
          <a:lstStyle/>
          <a:p>
            <a:fld id="{9AB3A824-1A51-4B26-AD58-A6D8E14F6C04}" type="datetimeFigureOut">
              <a:rPr lang="en-US" smtClean="0"/>
              <a:t>12/17/2021</a:t>
            </a:fld>
            <a:endParaRPr lang="en-US" dirty="0"/>
          </a:p>
        </p:txBody>
      </p:sp>
      <p:sp>
        <p:nvSpPr>
          <p:cNvPr id="5" name="Marcador de pie de página 4">
            <a:extLst>
              <a:ext uri="{FF2B5EF4-FFF2-40B4-BE49-F238E27FC236}">
                <a16:creationId xmlns:a16="http://schemas.microsoft.com/office/drawing/2014/main" id="{30326DD0-3E07-F446-B32C-3D75CDEC0C01}"/>
              </a:ext>
            </a:extLst>
          </p:cNvPr>
          <p:cNvSpPr>
            <a:spLocks noGrp="1"/>
          </p:cNvSpPr>
          <p:nvPr>
            <p:ph type="ftr" sz="quarter" idx="11"/>
          </p:nvPr>
        </p:nvSpPr>
        <p:spPr/>
        <p:txBody>
          <a:bodyPr/>
          <a:lstStyle/>
          <a:p>
            <a:r>
              <a:rPr lang="en-US"/>
              <a:t>
              </a:t>
            </a:r>
            <a:endParaRPr lang="en-US" dirty="0"/>
          </a:p>
        </p:txBody>
      </p:sp>
      <p:sp>
        <p:nvSpPr>
          <p:cNvPr id="6" name="Marcador de número de diapositiva 5">
            <a:extLst>
              <a:ext uri="{FF2B5EF4-FFF2-40B4-BE49-F238E27FC236}">
                <a16:creationId xmlns:a16="http://schemas.microsoft.com/office/drawing/2014/main" id="{00BB372C-CB22-4D4B-ADB5-2C847A66BAC7}"/>
              </a:ext>
            </a:extLst>
          </p:cNvPr>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742425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DDD0D2-92AD-694E-894B-E6E00E4580CE}"/>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6B2833BA-F169-B747-B82C-B1BA4CD249C4}"/>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0D3B769C-D5A9-194A-84BC-ACFBECFEB520}"/>
              </a:ext>
            </a:extLst>
          </p:cNvPr>
          <p:cNvSpPr>
            <a:spLocks noGrp="1"/>
          </p:cNvSpPr>
          <p:nvPr>
            <p:ph type="dt" sz="half" idx="10"/>
          </p:nvPr>
        </p:nvSpPr>
        <p:spPr/>
        <p:txBody>
          <a:bodyPr/>
          <a:lstStyle/>
          <a:p>
            <a:fld id="{D857E33E-8B18-4087-B112-809917729534}" type="datetimeFigureOut">
              <a:rPr lang="en-US" smtClean="0"/>
              <a:t>12/17/2021</a:t>
            </a:fld>
            <a:endParaRPr lang="en-US" dirty="0"/>
          </a:p>
        </p:txBody>
      </p:sp>
      <p:sp>
        <p:nvSpPr>
          <p:cNvPr id="5" name="Marcador de pie de página 4">
            <a:extLst>
              <a:ext uri="{FF2B5EF4-FFF2-40B4-BE49-F238E27FC236}">
                <a16:creationId xmlns:a16="http://schemas.microsoft.com/office/drawing/2014/main" id="{739325D7-424D-044C-984E-2E6F02E89DB9}"/>
              </a:ext>
            </a:extLst>
          </p:cNvPr>
          <p:cNvSpPr>
            <a:spLocks noGrp="1"/>
          </p:cNvSpPr>
          <p:nvPr>
            <p:ph type="ftr" sz="quarter" idx="11"/>
          </p:nvPr>
        </p:nvSpPr>
        <p:spPr/>
        <p:txBody>
          <a:bodyPr/>
          <a:lstStyle/>
          <a:p>
            <a:r>
              <a:rPr lang="en-US"/>
              <a:t>
              </a:t>
            </a:r>
            <a:endParaRPr lang="en-US" dirty="0"/>
          </a:p>
        </p:txBody>
      </p:sp>
      <p:sp>
        <p:nvSpPr>
          <p:cNvPr id="6" name="Marcador de número de diapositiva 5">
            <a:extLst>
              <a:ext uri="{FF2B5EF4-FFF2-40B4-BE49-F238E27FC236}">
                <a16:creationId xmlns:a16="http://schemas.microsoft.com/office/drawing/2014/main" id="{C888E899-6486-214E-A728-10AAEE1EF3A6}"/>
              </a:ext>
            </a:extLst>
          </p:cNvPr>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709487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D05EE5A6-4447-4F49-853E-F560927C7C4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C1600A70-785E-1E47-88CC-41C4284DEE15}"/>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16F264A1-8B9F-5B43-BE65-DC9117901138}"/>
              </a:ext>
            </a:extLst>
          </p:cNvPr>
          <p:cNvSpPr>
            <a:spLocks noGrp="1"/>
          </p:cNvSpPr>
          <p:nvPr>
            <p:ph type="dt" sz="half" idx="10"/>
          </p:nvPr>
        </p:nvSpPr>
        <p:spPr/>
        <p:txBody>
          <a:bodyPr/>
          <a:lstStyle/>
          <a:p>
            <a:fld id="{D3FFE419-2371-464F-8239-3959401C3561}" type="datetimeFigureOut">
              <a:rPr lang="en-US" smtClean="0"/>
              <a:t>12/17/2021</a:t>
            </a:fld>
            <a:endParaRPr lang="en-US" dirty="0"/>
          </a:p>
        </p:txBody>
      </p:sp>
      <p:sp>
        <p:nvSpPr>
          <p:cNvPr id="5" name="Marcador de pie de página 4">
            <a:extLst>
              <a:ext uri="{FF2B5EF4-FFF2-40B4-BE49-F238E27FC236}">
                <a16:creationId xmlns:a16="http://schemas.microsoft.com/office/drawing/2014/main" id="{F34906FB-2B99-3A48-941D-3C89F34DF99A}"/>
              </a:ext>
            </a:extLst>
          </p:cNvPr>
          <p:cNvSpPr>
            <a:spLocks noGrp="1"/>
          </p:cNvSpPr>
          <p:nvPr>
            <p:ph type="ftr" sz="quarter" idx="11"/>
          </p:nvPr>
        </p:nvSpPr>
        <p:spPr/>
        <p:txBody>
          <a:bodyPr/>
          <a:lstStyle/>
          <a:p>
            <a:r>
              <a:rPr lang="en-US"/>
              <a:t>
              </a:t>
            </a:r>
            <a:endParaRPr lang="en-US" dirty="0"/>
          </a:p>
        </p:txBody>
      </p:sp>
      <p:sp>
        <p:nvSpPr>
          <p:cNvPr id="6" name="Marcador de número de diapositiva 5">
            <a:extLst>
              <a:ext uri="{FF2B5EF4-FFF2-40B4-BE49-F238E27FC236}">
                <a16:creationId xmlns:a16="http://schemas.microsoft.com/office/drawing/2014/main" id="{B924CE85-38AE-FF41-BF4F-87A2A9B1C1D0}"/>
              </a:ext>
            </a:extLst>
          </p:cNvPr>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274310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47E25B-40E5-CF48-9D68-AE9E46D319F6}"/>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54BF3738-3934-B844-8F0D-673D3D5DD70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9959F817-B596-4E49-B4F3-1D6C9DAF375E}"/>
              </a:ext>
            </a:extLst>
          </p:cNvPr>
          <p:cNvSpPr>
            <a:spLocks noGrp="1"/>
          </p:cNvSpPr>
          <p:nvPr>
            <p:ph type="dt" sz="half" idx="10"/>
          </p:nvPr>
        </p:nvSpPr>
        <p:spPr/>
        <p:txBody>
          <a:bodyPr/>
          <a:lstStyle/>
          <a:p>
            <a:fld id="{97D162C4-EDD9-4389-A98B-B87ECEA2A816}" type="datetimeFigureOut">
              <a:rPr lang="en-US" smtClean="0"/>
              <a:t>12/17/2021</a:t>
            </a:fld>
            <a:endParaRPr lang="en-US" dirty="0"/>
          </a:p>
        </p:txBody>
      </p:sp>
      <p:sp>
        <p:nvSpPr>
          <p:cNvPr id="5" name="Marcador de pie de página 4">
            <a:extLst>
              <a:ext uri="{FF2B5EF4-FFF2-40B4-BE49-F238E27FC236}">
                <a16:creationId xmlns:a16="http://schemas.microsoft.com/office/drawing/2014/main" id="{F84F68F9-DD82-3747-B048-4E48526A3825}"/>
              </a:ext>
            </a:extLst>
          </p:cNvPr>
          <p:cNvSpPr>
            <a:spLocks noGrp="1"/>
          </p:cNvSpPr>
          <p:nvPr>
            <p:ph type="ftr" sz="quarter" idx="11"/>
          </p:nvPr>
        </p:nvSpPr>
        <p:spPr/>
        <p:txBody>
          <a:bodyPr/>
          <a:lstStyle/>
          <a:p>
            <a:r>
              <a:rPr lang="en-US"/>
              <a:t>
              </a:t>
            </a:r>
            <a:endParaRPr lang="en-US" dirty="0"/>
          </a:p>
        </p:txBody>
      </p:sp>
      <p:sp>
        <p:nvSpPr>
          <p:cNvPr id="6" name="Marcador de número de diapositiva 5">
            <a:extLst>
              <a:ext uri="{FF2B5EF4-FFF2-40B4-BE49-F238E27FC236}">
                <a16:creationId xmlns:a16="http://schemas.microsoft.com/office/drawing/2014/main" id="{4CD4FC7D-9851-DA48-BDAE-EFF88BF5BEAA}"/>
              </a:ext>
            </a:extLst>
          </p:cNvPr>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511946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A4B5DB-3F66-9245-B2F4-59456C5A402D}"/>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7574E662-6AAD-3749-8AD5-0B53CDE9A2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934C5B89-62F1-5741-B0EF-2AA6D283A641}"/>
              </a:ext>
            </a:extLst>
          </p:cNvPr>
          <p:cNvSpPr>
            <a:spLocks noGrp="1"/>
          </p:cNvSpPr>
          <p:nvPr>
            <p:ph type="dt" sz="half" idx="10"/>
          </p:nvPr>
        </p:nvSpPr>
        <p:spPr/>
        <p:txBody>
          <a:bodyPr/>
          <a:lstStyle/>
          <a:p>
            <a:fld id="{3E5059C3-6A89-4494-99FF-5A4D6FFD50EB}" type="datetimeFigureOut">
              <a:rPr lang="en-US" smtClean="0"/>
              <a:t>12/17/2021</a:t>
            </a:fld>
            <a:endParaRPr lang="en-US" dirty="0"/>
          </a:p>
        </p:txBody>
      </p:sp>
      <p:sp>
        <p:nvSpPr>
          <p:cNvPr id="5" name="Marcador de pie de página 4">
            <a:extLst>
              <a:ext uri="{FF2B5EF4-FFF2-40B4-BE49-F238E27FC236}">
                <a16:creationId xmlns:a16="http://schemas.microsoft.com/office/drawing/2014/main" id="{D0E11E98-4846-4B4C-9C66-A2B953BB13E6}"/>
              </a:ext>
            </a:extLst>
          </p:cNvPr>
          <p:cNvSpPr>
            <a:spLocks noGrp="1"/>
          </p:cNvSpPr>
          <p:nvPr>
            <p:ph type="ftr" sz="quarter" idx="11"/>
          </p:nvPr>
        </p:nvSpPr>
        <p:spPr/>
        <p:txBody>
          <a:bodyPr/>
          <a:lstStyle/>
          <a:p>
            <a:r>
              <a:rPr lang="en-US"/>
              <a:t>
              </a:t>
            </a:r>
            <a:endParaRPr lang="en-US" dirty="0"/>
          </a:p>
        </p:txBody>
      </p:sp>
      <p:sp>
        <p:nvSpPr>
          <p:cNvPr id="6" name="Marcador de número de diapositiva 5">
            <a:extLst>
              <a:ext uri="{FF2B5EF4-FFF2-40B4-BE49-F238E27FC236}">
                <a16:creationId xmlns:a16="http://schemas.microsoft.com/office/drawing/2014/main" id="{1A44C93B-4E95-8440-94FB-901806052751}"/>
              </a:ext>
            </a:extLst>
          </p:cNvPr>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81072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499AB2-8269-C342-B830-0BE49F902C0B}"/>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70C4C1BB-D0D9-ED45-8AB8-CBC6401312A7}"/>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D662DBF6-97BA-494C-BC16-4B05AA2B897A}"/>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EF112E40-0A2A-4B40-9821-451FD906430F}"/>
              </a:ext>
            </a:extLst>
          </p:cNvPr>
          <p:cNvSpPr>
            <a:spLocks noGrp="1"/>
          </p:cNvSpPr>
          <p:nvPr>
            <p:ph type="dt" sz="half" idx="10"/>
          </p:nvPr>
        </p:nvSpPr>
        <p:spPr/>
        <p:txBody>
          <a:bodyPr/>
          <a:lstStyle/>
          <a:p>
            <a:fld id="{CA954B2F-12DE-47F5-8894-472B206D2E1E}" type="datetimeFigureOut">
              <a:rPr lang="en-US" smtClean="0"/>
              <a:t>12/17/2021</a:t>
            </a:fld>
            <a:endParaRPr lang="en-US" dirty="0"/>
          </a:p>
        </p:txBody>
      </p:sp>
      <p:sp>
        <p:nvSpPr>
          <p:cNvPr id="6" name="Marcador de pie de página 5">
            <a:extLst>
              <a:ext uri="{FF2B5EF4-FFF2-40B4-BE49-F238E27FC236}">
                <a16:creationId xmlns:a16="http://schemas.microsoft.com/office/drawing/2014/main" id="{2A375FFB-843B-7E45-B7AE-33CC184E2D90}"/>
              </a:ext>
            </a:extLst>
          </p:cNvPr>
          <p:cNvSpPr>
            <a:spLocks noGrp="1"/>
          </p:cNvSpPr>
          <p:nvPr>
            <p:ph type="ftr" sz="quarter" idx="11"/>
          </p:nvPr>
        </p:nvSpPr>
        <p:spPr/>
        <p:txBody>
          <a:bodyPr/>
          <a:lstStyle/>
          <a:p>
            <a:r>
              <a:rPr lang="en-US"/>
              <a:t>
              </a:t>
            </a:r>
            <a:endParaRPr lang="en-US" dirty="0"/>
          </a:p>
        </p:txBody>
      </p:sp>
      <p:sp>
        <p:nvSpPr>
          <p:cNvPr id="7" name="Marcador de número de diapositiva 6">
            <a:extLst>
              <a:ext uri="{FF2B5EF4-FFF2-40B4-BE49-F238E27FC236}">
                <a16:creationId xmlns:a16="http://schemas.microsoft.com/office/drawing/2014/main" id="{59C234CD-B459-8147-8389-0D02E9234EFD}"/>
              </a:ext>
            </a:extLst>
          </p:cNvPr>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776989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938AAF-99F8-2943-B6E3-F8A4CF43DA34}"/>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459DD7DD-EC5D-8541-8FF6-9E2FF654A60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0307A093-630C-5B4A-A24E-904F988C91DD}"/>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42FBF501-9A2E-ED41-9978-AA1F407A70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407DF463-1937-5548-BC16-17DCFAE4B0CB}"/>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881F423D-2EB6-F94F-834A-CDE3532844E3}"/>
              </a:ext>
            </a:extLst>
          </p:cNvPr>
          <p:cNvSpPr>
            <a:spLocks noGrp="1"/>
          </p:cNvSpPr>
          <p:nvPr>
            <p:ph type="dt" sz="half" idx="10"/>
          </p:nvPr>
        </p:nvSpPr>
        <p:spPr/>
        <p:txBody>
          <a:bodyPr/>
          <a:lstStyle/>
          <a:p>
            <a:fld id="{3F30E46F-7819-4ACF-B48B-48222C2ACC88}" type="datetimeFigureOut">
              <a:rPr lang="en-US" smtClean="0"/>
              <a:t>12/17/2021</a:t>
            </a:fld>
            <a:endParaRPr lang="en-US" dirty="0"/>
          </a:p>
        </p:txBody>
      </p:sp>
      <p:sp>
        <p:nvSpPr>
          <p:cNvPr id="8" name="Marcador de pie de página 7">
            <a:extLst>
              <a:ext uri="{FF2B5EF4-FFF2-40B4-BE49-F238E27FC236}">
                <a16:creationId xmlns:a16="http://schemas.microsoft.com/office/drawing/2014/main" id="{4C251BEA-A4C3-F84A-BE17-2F757FF8BFE2}"/>
              </a:ext>
            </a:extLst>
          </p:cNvPr>
          <p:cNvSpPr>
            <a:spLocks noGrp="1"/>
          </p:cNvSpPr>
          <p:nvPr>
            <p:ph type="ftr" sz="quarter" idx="11"/>
          </p:nvPr>
        </p:nvSpPr>
        <p:spPr/>
        <p:txBody>
          <a:bodyPr/>
          <a:lstStyle/>
          <a:p>
            <a:r>
              <a:rPr lang="en-US"/>
              <a:t>
              </a:t>
            </a:r>
            <a:endParaRPr lang="en-US" dirty="0"/>
          </a:p>
        </p:txBody>
      </p:sp>
      <p:sp>
        <p:nvSpPr>
          <p:cNvPr id="9" name="Marcador de número de diapositiva 8">
            <a:extLst>
              <a:ext uri="{FF2B5EF4-FFF2-40B4-BE49-F238E27FC236}">
                <a16:creationId xmlns:a16="http://schemas.microsoft.com/office/drawing/2014/main" id="{56AB2041-8A00-F64D-AC67-A05F2ED73525}"/>
              </a:ext>
            </a:extLst>
          </p:cNvPr>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350894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FD74C6-BCD3-E14D-87A2-DE34C432E93F}"/>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8B6AF412-55D8-4543-B669-FB413836E6F6}"/>
              </a:ext>
            </a:extLst>
          </p:cNvPr>
          <p:cNvSpPr>
            <a:spLocks noGrp="1"/>
          </p:cNvSpPr>
          <p:nvPr>
            <p:ph type="dt" sz="half" idx="10"/>
          </p:nvPr>
        </p:nvSpPr>
        <p:spPr/>
        <p:txBody>
          <a:bodyPr/>
          <a:lstStyle/>
          <a:p>
            <a:fld id="{1FAF3416-4057-4DAA-829D-4CA07428D088}" type="datetimeFigureOut">
              <a:rPr lang="en-US" smtClean="0"/>
              <a:t>12/17/2021</a:t>
            </a:fld>
            <a:endParaRPr lang="en-US" dirty="0"/>
          </a:p>
        </p:txBody>
      </p:sp>
      <p:sp>
        <p:nvSpPr>
          <p:cNvPr id="4" name="Marcador de pie de página 3">
            <a:extLst>
              <a:ext uri="{FF2B5EF4-FFF2-40B4-BE49-F238E27FC236}">
                <a16:creationId xmlns:a16="http://schemas.microsoft.com/office/drawing/2014/main" id="{8919D6AD-3636-CD4B-88A0-5AEDC675DDCF}"/>
              </a:ext>
            </a:extLst>
          </p:cNvPr>
          <p:cNvSpPr>
            <a:spLocks noGrp="1"/>
          </p:cNvSpPr>
          <p:nvPr>
            <p:ph type="ftr" sz="quarter" idx="11"/>
          </p:nvPr>
        </p:nvSpPr>
        <p:spPr/>
        <p:txBody>
          <a:bodyPr/>
          <a:lstStyle/>
          <a:p>
            <a:r>
              <a:rPr lang="en-US"/>
              <a:t>
              </a:t>
            </a:r>
            <a:endParaRPr lang="en-US" dirty="0"/>
          </a:p>
        </p:txBody>
      </p:sp>
      <p:sp>
        <p:nvSpPr>
          <p:cNvPr id="5" name="Marcador de número de diapositiva 4">
            <a:extLst>
              <a:ext uri="{FF2B5EF4-FFF2-40B4-BE49-F238E27FC236}">
                <a16:creationId xmlns:a16="http://schemas.microsoft.com/office/drawing/2014/main" id="{59B783EB-1220-6243-A2B9-55C3D75A8700}"/>
              </a:ext>
            </a:extLst>
          </p:cNvPr>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590270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3C3482D1-8FDA-CC46-B3C3-C254A3F22174}"/>
              </a:ext>
            </a:extLst>
          </p:cNvPr>
          <p:cNvSpPr>
            <a:spLocks noGrp="1"/>
          </p:cNvSpPr>
          <p:nvPr>
            <p:ph type="dt" sz="half" idx="10"/>
          </p:nvPr>
        </p:nvSpPr>
        <p:spPr/>
        <p:txBody>
          <a:bodyPr/>
          <a:lstStyle/>
          <a:p>
            <a:fld id="{921D9284-D300-4297-87F7-E791DCC15DB1}" type="datetimeFigureOut">
              <a:rPr lang="en-US" smtClean="0"/>
              <a:t>12/17/2021</a:t>
            </a:fld>
            <a:endParaRPr lang="en-US" dirty="0"/>
          </a:p>
        </p:txBody>
      </p:sp>
      <p:sp>
        <p:nvSpPr>
          <p:cNvPr id="3" name="Marcador de pie de página 2">
            <a:extLst>
              <a:ext uri="{FF2B5EF4-FFF2-40B4-BE49-F238E27FC236}">
                <a16:creationId xmlns:a16="http://schemas.microsoft.com/office/drawing/2014/main" id="{E7ED113D-4D94-8B4A-976A-F70AC21E3229}"/>
              </a:ext>
            </a:extLst>
          </p:cNvPr>
          <p:cNvSpPr>
            <a:spLocks noGrp="1"/>
          </p:cNvSpPr>
          <p:nvPr>
            <p:ph type="ftr" sz="quarter" idx="11"/>
          </p:nvPr>
        </p:nvSpPr>
        <p:spPr/>
        <p:txBody>
          <a:bodyPr/>
          <a:lstStyle/>
          <a:p>
            <a:r>
              <a:rPr lang="en-US"/>
              <a:t>
              </a:t>
            </a:r>
            <a:endParaRPr lang="en-US" dirty="0"/>
          </a:p>
        </p:txBody>
      </p:sp>
      <p:sp>
        <p:nvSpPr>
          <p:cNvPr id="4" name="Marcador de número de diapositiva 3">
            <a:extLst>
              <a:ext uri="{FF2B5EF4-FFF2-40B4-BE49-F238E27FC236}">
                <a16:creationId xmlns:a16="http://schemas.microsoft.com/office/drawing/2014/main" id="{AA440CF6-4378-0647-8CC0-08C96DF3FBD6}"/>
              </a:ext>
            </a:extLst>
          </p:cNvPr>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847709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D89230-AD9E-4644-8498-B46F24DCD5A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E2078AD6-ACC4-884D-8A26-C55355D3DF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56B6826D-2EE9-F64C-BDD3-56E21DB12D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758B1FE-B452-E64E-8DDE-45D04CBB418D}"/>
              </a:ext>
            </a:extLst>
          </p:cNvPr>
          <p:cNvSpPr>
            <a:spLocks noGrp="1"/>
          </p:cNvSpPr>
          <p:nvPr>
            <p:ph type="dt" sz="half" idx="10"/>
          </p:nvPr>
        </p:nvSpPr>
        <p:spPr/>
        <p:txBody>
          <a:bodyPr/>
          <a:lstStyle/>
          <a:p>
            <a:fld id="{37D525BB-DA17-4BA0-B3C8-3AC3ABC827E6}" type="datetimeFigureOut">
              <a:rPr lang="en-US" smtClean="0"/>
              <a:t>12/17/2021</a:t>
            </a:fld>
            <a:endParaRPr lang="en-US" dirty="0"/>
          </a:p>
        </p:txBody>
      </p:sp>
      <p:sp>
        <p:nvSpPr>
          <p:cNvPr id="6" name="Marcador de pie de página 5">
            <a:extLst>
              <a:ext uri="{FF2B5EF4-FFF2-40B4-BE49-F238E27FC236}">
                <a16:creationId xmlns:a16="http://schemas.microsoft.com/office/drawing/2014/main" id="{EEE55A79-1F17-934A-A0C9-5B1CEA313234}"/>
              </a:ext>
            </a:extLst>
          </p:cNvPr>
          <p:cNvSpPr>
            <a:spLocks noGrp="1"/>
          </p:cNvSpPr>
          <p:nvPr>
            <p:ph type="ftr" sz="quarter" idx="11"/>
          </p:nvPr>
        </p:nvSpPr>
        <p:spPr/>
        <p:txBody>
          <a:bodyPr/>
          <a:lstStyle/>
          <a:p>
            <a:r>
              <a:rPr lang="en-US"/>
              <a:t>
              </a:t>
            </a:r>
            <a:endParaRPr lang="en-US" dirty="0"/>
          </a:p>
        </p:txBody>
      </p:sp>
      <p:sp>
        <p:nvSpPr>
          <p:cNvPr id="7" name="Marcador de número de diapositiva 6">
            <a:extLst>
              <a:ext uri="{FF2B5EF4-FFF2-40B4-BE49-F238E27FC236}">
                <a16:creationId xmlns:a16="http://schemas.microsoft.com/office/drawing/2014/main" id="{03555DBD-D838-7042-B042-68F68044DC18}"/>
              </a:ext>
            </a:extLst>
          </p:cNvPr>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26229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06FF11-18AE-8E48-AC32-B9E9FC7C496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B4796FB3-B53A-4940-BFBC-8518340D20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A882FBBB-049B-B247-B1DC-DC09A68879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91D8ED0-8141-5B4C-94FF-CBDB280148F9}"/>
              </a:ext>
            </a:extLst>
          </p:cNvPr>
          <p:cNvSpPr>
            <a:spLocks noGrp="1"/>
          </p:cNvSpPr>
          <p:nvPr>
            <p:ph type="dt" sz="half" idx="10"/>
          </p:nvPr>
        </p:nvSpPr>
        <p:spPr/>
        <p:txBody>
          <a:bodyPr/>
          <a:lstStyle/>
          <a:p>
            <a:fld id="{B16C4C9A-3960-41CF-A4E9-2A8FB932454B}" type="datetimeFigureOut">
              <a:rPr lang="en-US" smtClean="0"/>
              <a:t>12/17/2021</a:t>
            </a:fld>
            <a:endParaRPr lang="en-US" dirty="0"/>
          </a:p>
        </p:txBody>
      </p:sp>
      <p:sp>
        <p:nvSpPr>
          <p:cNvPr id="6" name="Marcador de pie de página 5">
            <a:extLst>
              <a:ext uri="{FF2B5EF4-FFF2-40B4-BE49-F238E27FC236}">
                <a16:creationId xmlns:a16="http://schemas.microsoft.com/office/drawing/2014/main" id="{5C93CDA0-18EA-9B47-A641-5853555BC3C0}"/>
              </a:ext>
            </a:extLst>
          </p:cNvPr>
          <p:cNvSpPr>
            <a:spLocks noGrp="1"/>
          </p:cNvSpPr>
          <p:nvPr>
            <p:ph type="ftr" sz="quarter" idx="11"/>
          </p:nvPr>
        </p:nvSpPr>
        <p:spPr/>
        <p:txBody>
          <a:bodyPr/>
          <a:lstStyle/>
          <a:p>
            <a:r>
              <a:rPr lang="en-US"/>
              <a:t>
              </a:t>
            </a:r>
            <a:endParaRPr lang="en-US" dirty="0"/>
          </a:p>
        </p:txBody>
      </p:sp>
      <p:sp>
        <p:nvSpPr>
          <p:cNvPr id="7" name="Marcador de número de diapositiva 6">
            <a:extLst>
              <a:ext uri="{FF2B5EF4-FFF2-40B4-BE49-F238E27FC236}">
                <a16:creationId xmlns:a16="http://schemas.microsoft.com/office/drawing/2014/main" id="{CA803347-016B-164B-B8FD-05D2ACCC2847}"/>
              </a:ext>
            </a:extLst>
          </p:cNvPr>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363396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FC61A4D6-6AF4-9C4A-906E-2D5FBBB232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D9E5F61A-B320-1B40-8E52-A14B309057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579401B4-DC4A-F042-8DA9-5B85644957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BC1C18-307B-4F68-A007-B5B542270E8D}" type="datetimeFigureOut">
              <a:rPr lang="en-US" smtClean="0"/>
              <a:t>12/17/2021</a:t>
            </a:fld>
            <a:endParaRPr lang="en-US" dirty="0"/>
          </a:p>
        </p:txBody>
      </p:sp>
      <p:sp>
        <p:nvSpPr>
          <p:cNvPr id="5" name="Marcador de pie de página 4">
            <a:extLst>
              <a:ext uri="{FF2B5EF4-FFF2-40B4-BE49-F238E27FC236}">
                <a16:creationId xmlns:a16="http://schemas.microsoft.com/office/drawing/2014/main" id="{3C470CE1-4705-CB40-814A-A6302920390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a:t>
            </a:r>
            <a:endParaRPr lang="en-US" dirty="0"/>
          </a:p>
        </p:txBody>
      </p:sp>
      <p:sp>
        <p:nvSpPr>
          <p:cNvPr id="6" name="Marcador de número de diapositiva 5">
            <a:extLst>
              <a:ext uri="{FF2B5EF4-FFF2-40B4-BE49-F238E27FC236}">
                <a16:creationId xmlns:a16="http://schemas.microsoft.com/office/drawing/2014/main" id="{EB7919CD-D9AB-034E-BEB6-05CF693E15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593225286"/>
      </p:ext>
    </p:extLst>
  </p:cSld>
  <p:clrMap bg1="lt1" tx1="dk1" bg2="lt2" tx2="dk2" accent1="accent1" accent2="accent2" accent3="accent3" accent4="accent4" accent5="accent5" accent6="accent6" hlink="hlink" folHlink="folHlink"/>
  <p:sldLayoutIdLst>
    <p:sldLayoutId id="2147483870" r:id="rId1"/>
    <p:sldLayoutId id="2147483871" r:id="rId2"/>
    <p:sldLayoutId id="2147483872" r:id="rId3"/>
    <p:sldLayoutId id="2147483873" r:id="rId4"/>
    <p:sldLayoutId id="2147483874" r:id="rId5"/>
    <p:sldLayoutId id="2147483875" r:id="rId6"/>
    <p:sldLayoutId id="2147483876" r:id="rId7"/>
    <p:sldLayoutId id="2147483877" r:id="rId8"/>
    <p:sldLayoutId id="2147483878" r:id="rId9"/>
    <p:sldLayoutId id="2147483879" r:id="rId10"/>
    <p:sldLayoutId id="2147483880"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C51984-11D9-944D-9A67-DD5F52FDFA16}"/>
              </a:ext>
            </a:extLst>
          </p:cNvPr>
          <p:cNvSpPr>
            <a:spLocks noGrp="1"/>
          </p:cNvSpPr>
          <p:nvPr>
            <p:ph type="ctrTitle"/>
          </p:nvPr>
        </p:nvSpPr>
        <p:spPr>
          <a:xfrm>
            <a:off x="1261195" y="825483"/>
            <a:ext cx="7277324" cy="4412976"/>
          </a:xfrm>
        </p:spPr>
        <p:txBody>
          <a:bodyPr>
            <a:normAutofit/>
          </a:bodyPr>
          <a:lstStyle/>
          <a:p>
            <a:pPr algn="ctr"/>
            <a:br>
              <a:rPr lang="es-ES" sz="4000" b="1" i="1" dirty="0">
                <a:latin typeface="Agency FB" panose="020B0503020202020204" pitchFamily="34" charset="0"/>
                <a:cs typeface="Aharoni" panose="020B0604020202020204" pitchFamily="2" charset="-79"/>
              </a:rPr>
            </a:br>
            <a:r>
              <a:rPr lang="es-ES" sz="4800" b="1" i="1" dirty="0">
                <a:latin typeface="Agency FB" panose="020B0503020202020204" pitchFamily="34" charset="0"/>
                <a:cs typeface="Aharoni" panose="020B0604020202020204" pitchFamily="2" charset="-79"/>
              </a:rPr>
              <a:t>Reclamaciones de la OCVE y situación normativa actual en la dispensación del medicamento veterinario</a:t>
            </a:r>
          </a:p>
        </p:txBody>
      </p:sp>
      <p:pic>
        <p:nvPicPr>
          <p:cNvPr id="9" name="Imagen 8" descr="Logotipo, nombre de la empresa&#10;&#10;Descripción generada automáticamente">
            <a:extLst>
              <a:ext uri="{FF2B5EF4-FFF2-40B4-BE49-F238E27FC236}">
                <a16:creationId xmlns:a16="http://schemas.microsoft.com/office/drawing/2014/main" id="{2331EB04-2D95-534D-A615-E070B10449CB}"/>
              </a:ext>
            </a:extLst>
          </p:cNvPr>
          <p:cNvPicPr>
            <a:picLocks noChangeAspect="1"/>
          </p:cNvPicPr>
          <p:nvPr/>
        </p:nvPicPr>
        <p:blipFill>
          <a:blip r:embed="rId2"/>
          <a:stretch>
            <a:fillRect/>
          </a:stretch>
        </p:blipFill>
        <p:spPr>
          <a:xfrm>
            <a:off x="9132809" y="195942"/>
            <a:ext cx="2978007" cy="3095897"/>
          </a:xfrm>
          <a:prstGeom prst="rect">
            <a:avLst/>
          </a:prstGeom>
        </p:spPr>
      </p:pic>
    </p:spTree>
    <p:extLst>
      <p:ext uri="{BB962C8B-B14F-4D97-AF65-F5344CB8AC3E}">
        <p14:creationId xmlns:p14="http://schemas.microsoft.com/office/powerpoint/2010/main" val="939102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Imagen 23" descr="Imagen que contiene Diagrama&#10;&#10;Descripción generada automáticamente">
            <a:extLst>
              <a:ext uri="{FF2B5EF4-FFF2-40B4-BE49-F238E27FC236}">
                <a16:creationId xmlns:a16="http://schemas.microsoft.com/office/drawing/2014/main" id="{6A39EEB8-A739-034E-B0BC-57026B3747AC}"/>
              </a:ext>
            </a:extLst>
          </p:cNvPr>
          <p:cNvPicPr>
            <a:picLocks noChangeAspect="1"/>
          </p:cNvPicPr>
          <p:nvPr/>
        </p:nvPicPr>
        <p:blipFill>
          <a:blip r:embed="rId2"/>
          <a:stretch>
            <a:fillRect/>
          </a:stretch>
        </p:blipFill>
        <p:spPr>
          <a:xfrm>
            <a:off x="8975035" y="1789043"/>
            <a:ext cx="3216965" cy="2902227"/>
          </a:xfrm>
          <a:prstGeom prst="rect">
            <a:avLst/>
          </a:prstGeom>
        </p:spPr>
      </p:pic>
      <p:sp>
        <p:nvSpPr>
          <p:cNvPr id="28" name="CuadroTexto 27">
            <a:extLst>
              <a:ext uri="{FF2B5EF4-FFF2-40B4-BE49-F238E27FC236}">
                <a16:creationId xmlns:a16="http://schemas.microsoft.com/office/drawing/2014/main" id="{11D62B97-421E-2C44-988D-14ED3219C34A}"/>
              </a:ext>
            </a:extLst>
          </p:cNvPr>
          <p:cNvSpPr txBox="1"/>
          <p:nvPr/>
        </p:nvSpPr>
        <p:spPr>
          <a:xfrm>
            <a:off x="924340" y="1052490"/>
            <a:ext cx="7819409" cy="4524315"/>
          </a:xfrm>
          <a:prstGeom prst="rect">
            <a:avLst/>
          </a:prstGeom>
          <a:noFill/>
        </p:spPr>
        <p:txBody>
          <a:bodyPr wrap="square">
            <a:spAutoFit/>
          </a:bodyPr>
          <a:lstStyle/>
          <a:p>
            <a:r>
              <a:rPr lang="es-ES" dirty="0"/>
              <a:t>En Andalucía:</a:t>
            </a:r>
          </a:p>
          <a:p>
            <a:endParaRPr lang="es-ES" dirty="0"/>
          </a:p>
          <a:p>
            <a:pPr marL="285750" indent="-285750">
              <a:buFont typeface="Arial" panose="020B0604020202020204" pitchFamily="34" charset="0"/>
              <a:buChar char="•"/>
            </a:pPr>
            <a:r>
              <a:rPr lang="es-ES" dirty="0"/>
              <a:t>Decreto 79/2011, de 12 de abril, por el que se establecen normas sobre la distribución, prescripción, dispensación y utilización de medicamentos de uso veterinario y se crea el Registro de Establecimientos de Medicamentos Veterinarios de Andalucía.</a:t>
            </a:r>
          </a:p>
          <a:p>
            <a:br>
              <a:rPr lang="es-ES" dirty="0"/>
            </a:br>
            <a:r>
              <a:rPr lang="es-ES" dirty="0"/>
              <a:t>En Aragón:</a:t>
            </a:r>
          </a:p>
          <a:p>
            <a:endParaRPr lang="es-ES" dirty="0"/>
          </a:p>
          <a:p>
            <a:pPr marL="285750" indent="-285750">
              <a:buFont typeface="Arial" panose="020B0604020202020204" pitchFamily="34" charset="0"/>
              <a:buChar char="•"/>
            </a:pPr>
            <a:r>
              <a:rPr lang="es-ES" dirty="0"/>
              <a:t>DECRETO 197/1998, de 9 de diciembre, del Gobierno de Aragón, por el que se regulan las condiciones de distribución, dispensación y utilización de medicamentos veterinarios y de preparación, comercialización y utilización de piensos </a:t>
            </a:r>
            <a:r>
              <a:rPr lang="es-ES" dirty="0" err="1"/>
              <a:t>medi</a:t>
            </a:r>
            <a:r>
              <a:rPr lang="es-ES" dirty="0"/>
              <a:t>- </a:t>
            </a:r>
            <a:r>
              <a:rPr lang="es-ES" dirty="0" err="1"/>
              <a:t>camentosos</a:t>
            </a:r>
            <a:r>
              <a:rPr lang="es-ES" dirty="0"/>
              <a:t> en la Comunidad Autónoma de Aragón.</a:t>
            </a:r>
          </a:p>
          <a:p>
            <a:br>
              <a:rPr lang="es-ES" dirty="0"/>
            </a:br>
            <a:endParaRPr lang="es-ES" dirty="0"/>
          </a:p>
          <a:p>
            <a:endParaRPr lang="es-ES" dirty="0"/>
          </a:p>
        </p:txBody>
      </p:sp>
    </p:spTree>
    <p:extLst>
      <p:ext uri="{BB962C8B-B14F-4D97-AF65-F5344CB8AC3E}">
        <p14:creationId xmlns:p14="http://schemas.microsoft.com/office/powerpoint/2010/main" val="1136186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Imagen 23" descr="Imagen que contiene Diagrama&#10;&#10;Descripción generada automáticamente">
            <a:extLst>
              <a:ext uri="{FF2B5EF4-FFF2-40B4-BE49-F238E27FC236}">
                <a16:creationId xmlns:a16="http://schemas.microsoft.com/office/drawing/2014/main" id="{6A39EEB8-A739-034E-B0BC-57026B3747AC}"/>
              </a:ext>
            </a:extLst>
          </p:cNvPr>
          <p:cNvPicPr>
            <a:picLocks noChangeAspect="1"/>
          </p:cNvPicPr>
          <p:nvPr/>
        </p:nvPicPr>
        <p:blipFill>
          <a:blip r:embed="rId2"/>
          <a:stretch>
            <a:fillRect/>
          </a:stretch>
        </p:blipFill>
        <p:spPr>
          <a:xfrm>
            <a:off x="10565297" y="2256183"/>
            <a:ext cx="1540564" cy="1987825"/>
          </a:xfrm>
          <a:prstGeom prst="rect">
            <a:avLst/>
          </a:prstGeom>
        </p:spPr>
      </p:pic>
      <p:sp>
        <p:nvSpPr>
          <p:cNvPr id="28" name="CuadroTexto 27">
            <a:extLst>
              <a:ext uri="{FF2B5EF4-FFF2-40B4-BE49-F238E27FC236}">
                <a16:creationId xmlns:a16="http://schemas.microsoft.com/office/drawing/2014/main" id="{11D62B97-421E-2C44-988D-14ED3219C34A}"/>
              </a:ext>
            </a:extLst>
          </p:cNvPr>
          <p:cNvSpPr txBox="1"/>
          <p:nvPr/>
        </p:nvSpPr>
        <p:spPr>
          <a:xfrm>
            <a:off x="665922" y="336873"/>
            <a:ext cx="9899374" cy="5632311"/>
          </a:xfrm>
          <a:prstGeom prst="rect">
            <a:avLst/>
          </a:prstGeom>
          <a:noFill/>
        </p:spPr>
        <p:txBody>
          <a:bodyPr wrap="square">
            <a:spAutoFit/>
          </a:bodyPr>
          <a:lstStyle/>
          <a:p>
            <a:r>
              <a:rPr lang="es-ES" dirty="0"/>
              <a:t>En Castilla la Mancha:</a:t>
            </a:r>
          </a:p>
          <a:p>
            <a:endParaRPr lang="es-ES" dirty="0"/>
          </a:p>
          <a:p>
            <a:pPr marL="285750" indent="-285750">
              <a:buFont typeface="Arial" panose="020B0604020202020204" pitchFamily="34" charset="0"/>
              <a:buChar char="•"/>
            </a:pPr>
            <a:r>
              <a:rPr lang="es-ES" dirty="0"/>
              <a:t>Decreto 24/2000, de 08/02/2000, DE MEDICAMENTOS VETERINARIOS.</a:t>
            </a:r>
          </a:p>
          <a:p>
            <a:br>
              <a:rPr lang="es-ES" dirty="0"/>
            </a:br>
            <a:r>
              <a:rPr lang="es-ES" dirty="0"/>
              <a:t>En Castilla y León:</a:t>
            </a:r>
          </a:p>
          <a:p>
            <a:endParaRPr lang="es-ES" dirty="0"/>
          </a:p>
          <a:p>
            <a:pPr marL="285750" indent="-285750">
              <a:buFont typeface="Arial" panose="020B0604020202020204" pitchFamily="34" charset="0"/>
              <a:buChar char="•"/>
            </a:pPr>
            <a:r>
              <a:rPr lang="es-ES" dirty="0"/>
              <a:t>ORDEN de 19 de julio de 2000, de la Consejería de Agricultura y Ganadería, por la que se regulan en Castilla y León los centros de distribución y dispensación de medicamentos de uso veterinario y se crea el Registro de dichos Centros. </a:t>
            </a:r>
          </a:p>
          <a:p>
            <a:endParaRPr lang="es-ES" dirty="0"/>
          </a:p>
          <a:p>
            <a:r>
              <a:rPr lang="es-ES" dirty="0"/>
              <a:t>En Cantabria:</a:t>
            </a:r>
          </a:p>
          <a:p>
            <a:endParaRPr lang="es-ES" dirty="0"/>
          </a:p>
          <a:p>
            <a:pPr marL="285750" indent="-285750">
              <a:buFont typeface="Arial" panose="020B0604020202020204" pitchFamily="34" charset="0"/>
              <a:buChar char="•"/>
            </a:pPr>
            <a:r>
              <a:rPr lang="es-ES" dirty="0"/>
              <a:t>Decreto 13/2015, de 19 de marzo, por el que se establece y regula el modelo de receta veterinaria, se crea el sistema informático integral para la prescripción, dispensación y uso del medicamento veterinario, y se regula el registro de tratamientos medicamentosos en explotaciones ganaderas, en la Comunidad Autónoma de Cantabria.</a:t>
            </a:r>
          </a:p>
          <a:p>
            <a:pPr marL="285750" indent="-285750">
              <a:buFont typeface="Arial" panose="020B0604020202020204" pitchFamily="34" charset="0"/>
              <a:buChar char="•"/>
            </a:pPr>
            <a:endParaRPr lang="es-ES" dirty="0"/>
          </a:p>
          <a:p>
            <a:pPr marL="285750" indent="-285750">
              <a:buFont typeface="Arial" panose="020B0604020202020204" pitchFamily="34" charset="0"/>
              <a:buChar char="•"/>
            </a:pPr>
            <a:r>
              <a:rPr lang="es-ES" dirty="0"/>
              <a:t>Decreto 64/2010, de 30 de septiembre, por el que se establece el ámbito competencial de las Consejerías de Desarrollo Rural, Ganadería, Pesca y Biodiversidad, y de Sanidad en materia de distribución y dispensación de medicamentos veterinarios en la Comunidad Autónoma de Cantabria.</a:t>
            </a:r>
          </a:p>
        </p:txBody>
      </p:sp>
    </p:spTree>
    <p:extLst>
      <p:ext uri="{BB962C8B-B14F-4D97-AF65-F5344CB8AC3E}">
        <p14:creationId xmlns:p14="http://schemas.microsoft.com/office/powerpoint/2010/main" val="446028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CuadroTexto 27">
            <a:extLst>
              <a:ext uri="{FF2B5EF4-FFF2-40B4-BE49-F238E27FC236}">
                <a16:creationId xmlns:a16="http://schemas.microsoft.com/office/drawing/2014/main" id="{11D62B97-421E-2C44-988D-14ED3219C34A}"/>
              </a:ext>
            </a:extLst>
          </p:cNvPr>
          <p:cNvSpPr txBox="1"/>
          <p:nvPr/>
        </p:nvSpPr>
        <p:spPr>
          <a:xfrm>
            <a:off x="685800" y="2136338"/>
            <a:ext cx="7056783" cy="2308324"/>
          </a:xfrm>
          <a:prstGeom prst="rect">
            <a:avLst/>
          </a:prstGeom>
          <a:noFill/>
        </p:spPr>
        <p:txBody>
          <a:bodyPr wrap="square">
            <a:spAutoFit/>
          </a:bodyPr>
          <a:lstStyle/>
          <a:p>
            <a:r>
              <a:rPr lang="es-ES" dirty="0"/>
              <a:t>En Extremadura:</a:t>
            </a:r>
          </a:p>
          <a:p>
            <a:endParaRPr lang="es-ES" dirty="0"/>
          </a:p>
          <a:p>
            <a:pPr marL="285750" indent="-285750">
              <a:buFont typeface="Arial" panose="020B0604020202020204" pitchFamily="34" charset="0"/>
              <a:buChar char="•"/>
            </a:pPr>
            <a:r>
              <a:rPr lang="es-ES" dirty="0"/>
              <a:t>Decreto 45/2019, de 23 de abril, por el que se regula la prescripción mediante receta de medicamentos veterinarios y piensos medicamentosos a animales productores de alimentos de consumo humano ubicados en explotaciones ganaderas registradas en la Comunidad Autónoma de Extremadura, y la transmisión electrónica de sus datos</a:t>
            </a:r>
          </a:p>
        </p:txBody>
      </p:sp>
      <p:pic>
        <p:nvPicPr>
          <p:cNvPr id="11" name="Imagen 10" descr="Imagen que contiene Diagrama&#10;&#10;Descripción generada automáticamente">
            <a:extLst>
              <a:ext uri="{FF2B5EF4-FFF2-40B4-BE49-F238E27FC236}">
                <a16:creationId xmlns:a16="http://schemas.microsoft.com/office/drawing/2014/main" id="{CE368AF2-9AB4-784C-ACE9-7EF749E28913}"/>
              </a:ext>
            </a:extLst>
          </p:cNvPr>
          <p:cNvPicPr>
            <a:picLocks noChangeAspect="1"/>
          </p:cNvPicPr>
          <p:nvPr/>
        </p:nvPicPr>
        <p:blipFill>
          <a:blip r:embed="rId2"/>
          <a:stretch>
            <a:fillRect/>
          </a:stretch>
        </p:blipFill>
        <p:spPr>
          <a:xfrm>
            <a:off x="8299173" y="1800497"/>
            <a:ext cx="3733800" cy="3257006"/>
          </a:xfrm>
          <a:prstGeom prst="rect">
            <a:avLst/>
          </a:prstGeom>
        </p:spPr>
      </p:pic>
    </p:spTree>
    <p:extLst>
      <p:ext uri="{BB962C8B-B14F-4D97-AF65-F5344CB8AC3E}">
        <p14:creationId xmlns:p14="http://schemas.microsoft.com/office/powerpoint/2010/main" val="2466297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Imagen 23" descr="Imagen que contiene Diagrama&#10;&#10;Descripción generada automáticamente">
            <a:extLst>
              <a:ext uri="{FF2B5EF4-FFF2-40B4-BE49-F238E27FC236}">
                <a16:creationId xmlns:a16="http://schemas.microsoft.com/office/drawing/2014/main" id="{6A39EEB8-A739-034E-B0BC-57026B3747AC}"/>
              </a:ext>
            </a:extLst>
          </p:cNvPr>
          <p:cNvPicPr>
            <a:picLocks noChangeAspect="1"/>
          </p:cNvPicPr>
          <p:nvPr/>
        </p:nvPicPr>
        <p:blipFill>
          <a:blip r:embed="rId2"/>
          <a:stretch>
            <a:fillRect/>
          </a:stretch>
        </p:blipFill>
        <p:spPr>
          <a:xfrm>
            <a:off x="10511481" y="2588740"/>
            <a:ext cx="1680519" cy="1680519"/>
          </a:xfrm>
          <a:prstGeom prst="rect">
            <a:avLst/>
          </a:prstGeom>
        </p:spPr>
      </p:pic>
      <p:sp>
        <p:nvSpPr>
          <p:cNvPr id="28" name="CuadroTexto 27">
            <a:extLst>
              <a:ext uri="{FF2B5EF4-FFF2-40B4-BE49-F238E27FC236}">
                <a16:creationId xmlns:a16="http://schemas.microsoft.com/office/drawing/2014/main" id="{11D62B97-421E-2C44-988D-14ED3219C34A}"/>
              </a:ext>
            </a:extLst>
          </p:cNvPr>
          <p:cNvSpPr txBox="1"/>
          <p:nvPr/>
        </p:nvSpPr>
        <p:spPr>
          <a:xfrm>
            <a:off x="467139" y="336873"/>
            <a:ext cx="9899374" cy="5909310"/>
          </a:xfrm>
          <a:prstGeom prst="rect">
            <a:avLst/>
          </a:prstGeom>
          <a:noFill/>
        </p:spPr>
        <p:txBody>
          <a:bodyPr wrap="square">
            <a:spAutoFit/>
          </a:bodyPr>
          <a:lstStyle/>
          <a:p>
            <a:r>
              <a:rPr lang="es-ES" dirty="0"/>
              <a:t>En Cataluña: </a:t>
            </a:r>
          </a:p>
          <a:p>
            <a:pPr marL="285750" indent="-285750">
              <a:buFont typeface="Arial" panose="020B0604020202020204" pitchFamily="34" charset="0"/>
              <a:buChar char="•"/>
            </a:pPr>
            <a:r>
              <a:rPr lang="es-ES" dirty="0"/>
              <a:t>Decreto 141/2000, de 3 de abril, sobre el régimen jurídico y el procedimiento de autorización de los centros de distribución y los de dispensación de medicamentos de uso veterinario en Cataluña.</a:t>
            </a:r>
          </a:p>
          <a:p>
            <a:endParaRPr lang="es-ES" dirty="0"/>
          </a:p>
          <a:p>
            <a:r>
              <a:rPr lang="es-ES" dirty="0"/>
              <a:t>En Comunidad Valenciana:</a:t>
            </a:r>
          </a:p>
          <a:p>
            <a:endParaRPr lang="es-ES" dirty="0"/>
          </a:p>
          <a:p>
            <a:pPr marL="285750" indent="-285750">
              <a:buFont typeface="Arial" panose="020B0604020202020204" pitchFamily="34" charset="0"/>
              <a:buChar char="•"/>
            </a:pPr>
            <a:r>
              <a:rPr lang="es-ES" dirty="0"/>
              <a:t>Ley 13/2007, de 22 de noviembre, de medicamentos veterinarios.</a:t>
            </a:r>
          </a:p>
          <a:p>
            <a:pPr marL="285750" indent="-285750">
              <a:buFont typeface="Arial" panose="020B0604020202020204" pitchFamily="34" charset="0"/>
              <a:buChar char="•"/>
            </a:pPr>
            <a:r>
              <a:rPr lang="es-ES" dirty="0"/>
              <a:t>Decreto 74/2012, de 18 de mayo, del </a:t>
            </a:r>
            <a:r>
              <a:rPr lang="es-ES" dirty="0" err="1"/>
              <a:t>Consell</a:t>
            </a:r>
            <a:r>
              <a:rPr lang="es-ES" dirty="0"/>
              <a:t>, por el que se regula el funcionamiento de los depósitos de medicamentos en establecimientos veterinarios.</a:t>
            </a:r>
          </a:p>
          <a:p>
            <a:pPr marL="285750" indent="-285750">
              <a:buFont typeface="Arial" panose="020B0604020202020204" pitchFamily="34" charset="0"/>
              <a:buChar char="•"/>
            </a:pPr>
            <a:endParaRPr lang="es-ES" dirty="0"/>
          </a:p>
          <a:p>
            <a:r>
              <a:rPr lang="es-ES" dirty="0"/>
              <a:t>En Galicia:</a:t>
            </a:r>
          </a:p>
          <a:p>
            <a:endParaRPr lang="es-ES" dirty="0"/>
          </a:p>
          <a:p>
            <a:pPr marL="285750" indent="-285750">
              <a:buFont typeface="Arial" panose="020B0604020202020204" pitchFamily="34" charset="0"/>
              <a:buChar char="•"/>
            </a:pPr>
            <a:r>
              <a:rPr lang="es-ES" dirty="0"/>
              <a:t>DECRETO 63/2012, de 12 de enero, por el que se regulan las condiciones de comercialización y uso de los medicamentos veterinarios en la Comunidad Autónoma de Galicia.</a:t>
            </a:r>
          </a:p>
          <a:p>
            <a:endParaRPr lang="es-ES" dirty="0"/>
          </a:p>
          <a:p>
            <a:r>
              <a:rPr lang="es-ES" dirty="0"/>
              <a:t>En País Vasco:</a:t>
            </a:r>
          </a:p>
          <a:p>
            <a:endParaRPr lang="es-ES" dirty="0"/>
          </a:p>
          <a:p>
            <a:pPr marL="285750" indent="-285750">
              <a:buFont typeface="Arial" panose="020B0604020202020204" pitchFamily="34" charset="0"/>
              <a:buChar char="•"/>
            </a:pPr>
            <a:r>
              <a:rPr lang="es-ES" dirty="0"/>
              <a:t>DECRETO 156/2001, de 30 de julio, sobre autorización y control de los establecimientos relacionados con la distribución y dispensación de medicamentos veterinarios, la fabricación y distribución de piensos medicamentosos y la elaboración de autovacunas de uso veterinario en la Comunidad Autónoma del País Vasco.</a:t>
            </a:r>
          </a:p>
        </p:txBody>
      </p:sp>
    </p:spTree>
    <p:extLst>
      <p:ext uri="{BB962C8B-B14F-4D97-AF65-F5344CB8AC3E}">
        <p14:creationId xmlns:p14="http://schemas.microsoft.com/office/powerpoint/2010/main" val="1850683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Imagen 23" descr="Imagen que contiene Diagrama&#10;&#10;Descripción generada automáticamente">
            <a:extLst>
              <a:ext uri="{FF2B5EF4-FFF2-40B4-BE49-F238E27FC236}">
                <a16:creationId xmlns:a16="http://schemas.microsoft.com/office/drawing/2014/main" id="{6A39EEB8-A739-034E-B0BC-57026B3747AC}"/>
              </a:ext>
            </a:extLst>
          </p:cNvPr>
          <p:cNvPicPr>
            <a:picLocks noChangeAspect="1"/>
          </p:cNvPicPr>
          <p:nvPr/>
        </p:nvPicPr>
        <p:blipFill>
          <a:blip r:embed="rId2"/>
          <a:stretch>
            <a:fillRect/>
          </a:stretch>
        </p:blipFill>
        <p:spPr>
          <a:xfrm>
            <a:off x="10054282" y="2360141"/>
            <a:ext cx="2137718" cy="2137718"/>
          </a:xfrm>
          <a:prstGeom prst="rect">
            <a:avLst/>
          </a:prstGeom>
        </p:spPr>
      </p:pic>
      <p:sp>
        <p:nvSpPr>
          <p:cNvPr id="28" name="CuadroTexto 27">
            <a:extLst>
              <a:ext uri="{FF2B5EF4-FFF2-40B4-BE49-F238E27FC236}">
                <a16:creationId xmlns:a16="http://schemas.microsoft.com/office/drawing/2014/main" id="{11D62B97-421E-2C44-988D-14ED3219C34A}"/>
              </a:ext>
            </a:extLst>
          </p:cNvPr>
          <p:cNvSpPr txBox="1"/>
          <p:nvPr/>
        </p:nvSpPr>
        <p:spPr>
          <a:xfrm>
            <a:off x="556591" y="336873"/>
            <a:ext cx="9322905" cy="5632311"/>
          </a:xfrm>
          <a:prstGeom prst="rect">
            <a:avLst/>
          </a:prstGeom>
          <a:noFill/>
        </p:spPr>
        <p:txBody>
          <a:bodyPr wrap="square">
            <a:spAutoFit/>
          </a:bodyPr>
          <a:lstStyle/>
          <a:p>
            <a:r>
              <a:rPr lang="es-ES" dirty="0"/>
              <a:t>En La Rioja:</a:t>
            </a:r>
          </a:p>
          <a:p>
            <a:endParaRPr lang="es-ES" dirty="0"/>
          </a:p>
          <a:p>
            <a:r>
              <a:rPr lang="es-ES" dirty="0"/>
              <a:t>Decreto 24/2000, de 19 de mayo, por el que se establecen normas sobre regulación de medicamentos veterinarios Y piensos medicamentosos en la comunidad autónoma de La Rioja.</a:t>
            </a:r>
          </a:p>
          <a:p>
            <a:br>
              <a:rPr lang="es-ES" dirty="0"/>
            </a:br>
            <a:r>
              <a:rPr lang="es-ES" dirty="0"/>
              <a:t>En Madrid:</a:t>
            </a:r>
          </a:p>
          <a:p>
            <a:endParaRPr lang="es-ES" dirty="0"/>
          </a:p>
          <a:p>
            <a:pPr marL="285750" indent="-285750">
              <a:buFont typeface="Arial" panose="020B0604020202020204" pitchFamily="34" charset="0"/>
              <a:buChar char="•"/>
            </a:pPr>
            <a:r>
              <a:rPr lang="es-ES" dirty="0"/>
              <a:t>Decreto 109/1997, de 4 de septiembre, por el que se regulan y desarrollan las competencias de la Comunidad de Madrid en materia de medicamentos veterinarios.</a:t>
            </a:r>
          </a:p>
          <a:p>
            <a:pPr marL="285750" indent="-285750">
              <a:buFont typeface="Arial" panose="020B0604020202020204" pitchFamily="34" charset="0"/>
              <a:buChar char="•"/>
            </a:pPr>
            <a:endParaRPr lang="es-ES" dirty="0"/>
          </a:p>
          <a:p>
            <a:r>
              <a:rPr lang="es-ES" dirty="0"/>
              <a:t>En Murcia:</a:t>
            </a:r>
          </a:p>
          <a:p>
            <a:endParaRPr lang="es-ES" dirty="0"/>
          </a:p>
          <a:p>
            <a:pPr marL="285750" indent="-285750">
              <a:buFont typeface="Arial" panose="020B0604020202020204" pitchFamily="34" charset="0"/>
              <a:buChar char="•"/>
            </a:pPr>
            <a:r>
              <a:rPr lang="es-ES" dirty="0"/>
              <a:t>Decreto número 60/2009, de 17 de abril, por el que se regulan las materias de competencia de la Comunidad Autónoma en relación con los establecimientos relacionados con los medicamentos veterinarios y piensos medicamentosos en la Región de Murcia.</a:t>
            </a:r>
          </a:p>
          <a:p>
            <a:pPr marL="285750" indent="-285750">
              <a:buFont typeface="Arial" panose="020B0604020202020204" pitchFamily="34" charset="0"/>
              <a:buChar char="•"/>
            </a:pPr>
            <a:endParaRPr lang="es-ES" dirty="0"/>
          </a:p>
          <a:p>
            <a:r>
              <a:rPr lang="es-ES" dirty="0"/>
              <a:t>En Navarra:</a:t>
            </a:r>
          </a:p>
          <a:p>
            <a:endParaRPr lang="es-ES" dirty="0"/>
          </a:p>
          <a:p>
            <a:pPr marL="285750" indent="-285750">
              <a:buFont typeface="Arial" panose="020B0604020202020204" pitchFamily="34" charset="0"/>
              <a:buChar char="•"/>
            </a:pPr>
            <a:r>
              <a:rPr lang="es-ES" dirty="0"/>
              <a:t>Decreto Foral 269/1996, de 1 de julio, por el que se regulan los medicamentos veterinarios y piensos medicamentosos en la comunidad foral de Navarra</a:t>
            </a:r>
          </a:p>
        </p:txBody>
      </p:sp>
    </p:spTree>
    <p:extLst>
      <p:ext uri="{BB962C8B-B14F-4D97-AF65-F5344CB8AC3E}">
        <p14:creationId xmlns:p14="http://schemas.microsoft.com/office/powerpoint/2010/main" val="2244477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C51984-11D9-944D-9A67-DD5F52FDFA16}"/>
              </a:ext>
            </a:extLst>
          </p:cNvPr>
          <p:cNvSpPr>
            <a:spLocks noGrp="1"/>
          </p:cNvSpPr>
          <p:nvPr>
            <p:ph type="ctrTitle"/>
          </p:nvPr>
        </p:nvSpPr>
        <p:spPr>
          <a:xfrm>
            <a:off x="471055" y="2912165"/>
            <a:ext cx="11152909" cy="1302026"/>
          </a:xfrm>
        </p:spPr>
        <p:txBody>
          <a:bodyPr>
            <a:normAutofit/>
          </a:bodyPr>
          <a:lstStyle/>
          <a:p>
            <a:pPr algn="l"/>
            <a:r>
              <a:rPr lang="es-ES" sz="2400" b="1" i="1" dirty="0"/>
              <a:t>R.D 109/1995 modificado por el RD 1132/2010 sobre medicamentos veterinarios</a:t>
            </a:r>
            <a:br>
              <a:rPr lang="es-ES" sz="1300" dirty="0"/>
            </a:br>
            <a:br>
              <a:rPr lang="es-ES" sz="1300" dirty="0"/>
            </a:br>
            <a:br>
              <a:rPr lang="es-ES" sz="1300" dirty="0"/>
            </a:br>
            <a:endParaRPr lang="es-ES" sz="1600" dirty="0"/>
          </a:p>
        </p:txBody>
      </p:sp>
      <p:pic>
        <p:nvPicPr>
          <p:cNvPr id="5" name="Imagen 4" descr="Logotipo, nombre de la empresa&#10;&#10;Descripción generada automáticamente">
            <a:extLst>
              <a:ext uri="{FF2B5EF4-FFF2-40B4-BE49-F238E27FC236}">
                <a16:creationId xmlns:a16="http://schemas.microsoft.com/office/drawing/2014/main" id="{1A7B2015-13CD-A045-944C-08A877DF1E8D}"/>
              </a:ext>
            </a:extLst>
          </p:cNvPr>
          <p:cNvPicPr>
            <a:picLocks noChangeAspect="1"/>
          </p:cNvPicPr>
          <p:nvPr/>
        </p:nvPicPr>
        <p:blipFill>
          <a:blip r:embed="rId2"/>
          <a:stretch>
            <a:fillRect/>
          </a:stretch>
        </p:blipFill>
        <p:spPr>
          <a:xfrm>
            <a:off x="9601200" y="195943"/>
            <a:ext cx="2509616" cy="2547258"/>
          </a:xfrm>
          <a:prstGeom prst="rect">
            <a:avLst/>
          </a:prstGeom>
        </p:spPr>
      </p:pic>
    </p:spTree>
    <p:extLst>
      <p:ext uri="{BB962C8B-B14F-4D97-AF65-F5344CB8AC3E}">
        <p14:creationId xmlns:p14="http://schemas.microsoft.com/office/powerpoint/2010/main" val="2538872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C51984-11D9-944D-9A67-DD5F52FDFA16}"/>
              </a:ext>
            </a:extLst>
          </p:cNvPr>
          <p:cNvSpPr>
            <a:spLocks noGrp="1"/>
          </p:cNvSpPr>
          <p:nvPr>
            <p:ph type="ctrTitle"/>
          </p:nvPr>
        </p:nvSpPr>
        <p:spPr>
          <a:xfrm>
            <a:off x="1441175" y="3463634"/>
            <a:ext cx="8110330" cy="2917288"/>
          </a:xfrm>
        </p:spPr>
        <p:txBody>
          <a:bodyPr>
            <a:noAutofit/>
          </a:bodyPr>
          <a:lstStyle/>
          <a:p>
            <a:pPr algn="l"/>
            <a:r>
              <a:rPr lang="es-ES" sz="2000" i="1" dirty="0">
                <a:latin typeface="+mn-lt"/>
              </a:rPr>
              <a:t>Artículo 83. Dispensación.</a:t>
            </a:r>
            <a:br>
              <a:rPr lang="es-ES" sz="2000" i="1" dirty="0">
                <a:latin typeface="+mn-lt"/>
              </a:rPr>
            </a:br>
            <a:br>
              <a:rPr lang="es-ES" sz="2000" i="1" dirty="0">
                <a:latin typeface="+mn-lt"/>
              </a:rPr>
            </a:br>
            <a:br>
              <a:rPr lang="es-ES" sz="2000" dirty="0">
                <a:latin typeface="+mn-lt"/>
              </a:rPr>
            </a:br>
            <a:r>
              <a:rPr lang="es-ES" sz="2000" dirty="0">
                <a:latin typeface="+mn-lt"/>
              </a:rPr>
              <a:t>1. Según lo establecido en los artículos 84, 85 y 86 del presente Real Decreto, </a:t>
            </a:r>
            <a:r>
              <a:rPr lang="es-ES" sz="2000" u="sng" dirty="0">
                <a:latin typeface="+mn-lt"/>
              </a:rPr>
              <a:t>los medicamentos veterinarios únicamente podrán ser dispensados por las oficinas de farmacia legalmente autorizadas o por las entidades o agrupaciones ganaderas y los establecimientos comerciales detallistas legalmente autorizados</a:t>
            </a:r>
            <a:r>
              <a:rPr lang="es-ES" sz="2000" dirty="0">
                <a:latin typeface="+mn-lt"/>
              </a:rPr>
              <a:t>, </a:t>
            </a:r>
            <a:r>
              <a:rPr lang="es-ES" sz="2000" i="1" dirty="0">
                <a:latin typeface="+mn-lt"/>
              </a:rPr>
              <a:t>siempre bajo el control de sus respectivos servicios farmacéuticos</a:t>
            </a:r>
            <a:br>
              <a:rPr lang="es-ES" sz="1600" dirty="0"/>
            </a:br>
            <a:endParaRPr lang="es-ES" sz="1800" i="1" dirty="0"/>
          </a:p>
        </p:txBody>
      </p:sp>
      <p:pic>
        <p:nvPicPr>
          <p:cNvPr id="5" name="Imagen 4" descr="Logotipo, nombre de la empresa&#10;&#10;Descripción generada automáticamente">
            <a:extLst>
              <a:ext uri="{FF2B5EF4-FFF2-40B4-BE49-F238E27FC236}">
                <a16:creationId xmlns:a16="http://schemas.microsoft.com/office/drawing/2014/main" id="{01604100-9357-084C-A35B-82006358C690}"/>
              </a:ext>
            </a:extLst>
          </p:cNvPr>
          <p:cNvPicPr>
            <a:picLocks noChangeAspect="1"/>
          </p:cNvPicPr>
          <p:nvPr/>
        </p:nvPicPr>
        <p:blipFill>
          <a:blip r:embed="rId2"/>
          <a:stretch>
            <a:fillRect/>
          </a:stretch>
        </p:blipFill>
        <p:spPr>
          <a:xfrm>
            <a:off x="9132809" y="195942"/>
            <a:ext cx="2978007" cy="3095897"/>
          </a:xfrm>
          <a:prstGeom prst="rect">
            <a:avLst/>
          </a:prstGeom>
        </p:spPr>
      </p:pic>
      <p:sp>
        <p:nvSpPr>
          <p:cNvPr id="4" name="Flecha: hacia abajo 3">
            <a:extLst>
              <a:ext uri="{FF2B5EF4-FFF2-40B4-BE49-F238E27FC236}">
                <a16:creationId xmlns:a16="http://schemas.microsoft.com/office/drawing/2014/main" id="{57ADA517-82AE-4F15-A345-ACCABC44AB79}"/>
              </a:ext>
            </a:extLst>
          </p:cNvPr>
          <p:cNvSpPr/>
          <p:nvPr/>
        </p:nvSpPr>
        <p:spPr>
          <a:xfrm>
            <a:off x="4904509" y="997528"/>
            <a:ext cx="1343891" cy="5680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Rectángulo 5">
            <a:extLst>
              <a:ext uri="{FF2B5EF4-FFF2-40B4-BE49-F238E27FC236}">
                <a16:creationId xmlns:a16="http://schemas.microsoft.com/office/drawing/2014/main" id="{9083FACD-427D-4B36-87A8-2B5073D27FDB}"/>
              </a:ext>
            </a:extLst>
          </p:cNvPr>
          <p:cNvSpPr/>
          <p:nvPr/>
        </p:nvSpPr>
        <p:spPr>
          <a:xfrm>
            <a:off x="4114800" y="221673"/>
            <a:ext cx="2770909" cy="5680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CAPITULO IV</a:t>
            </a:r>
          </a:p>
        </p:txBody>
      </p:sp>
      <p:sp>
        <p:nvSpPr>
          <p:cNvPr id="7" name="Rectángulo 6">
            <a:extLst>
              <a:ext uri="{FF2B5EF4-FFF2-40B4-BE49-F238E27FC236}">
                <a16:creationId xmlns:a16="http://schemas.microsoft.com/office/drawing/2014/main" id="{F1237EFD-1D43-4DEC-9BFE-B87DD7E57FF2}"/>
              </a:ext>
            </a:extLst>
          </p:cNvPr>
          <p:cNvSpPr/>
          <p:nvPr/>
        </p:nvSpPr>
        <p:spPr>
          <a:xfrm>
            <a:off x="2549236" y="1773383"/>
            <a:ext cx="5874328" cy="5680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dirty="0"/>
              <a:t>DISPENSACION DE MEDICAMENTOS VETERINARIOS</a:t>
            </a:r>
          </a:p>
        </p:txBody>
      </p:sp>
      <p:sp>
        <p:nvSpPr>
          <p:cNvPr id="8" name="Flecha: hacia abajo 7">
            <a:extLst>
              <a:ext uri="{FF2B5EF4-FFF2-40B4-BE49-F238E27FC236}">
                <a16:creationId xmlns:a16="http://schemas.microsoft.com/office/drawing/2014/main" id="{39003B32-F21F-49B9-AD34-4ED4CCDBB526}"/>
              </a:ext>
            </a:extLst>
          </p:cNvPr>
          <p:cNvSpPr/>
          <p:nvPr/>
        </p:nvSpPr>
        <p:spPr>
          <a:xfrm>
            <a:off x="4904509" y="2618508"/>
            <a:ext cx="1343891" cy="5680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4018661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C51984-11D9-944D-9A67-DD5F52FDFA16}"/>
              </a:ext>
            </a:extLst>
          </p:cNvPr>
          <p:cNvSpPr>
            <a:spLocks noGrp="1"/>
          </p:cNvSpPr>
          <p:nvPr>
            <p:ph type="ctrTitle"/>
          </p:nvPr>
        </p:nvSpPr>
        <p:spPr>
          <a:xfrm>
            <a:off x="55418" y="3325094"/>
            <a:ext cx="6444773" cy="3207320"/>
          </a:xfrm>
        </p:spPr>
        <p:txBody>
          <a:bodyPr>
            <a:noAutofit/>
          </a:bodyPr>
          <a:lstStyle/>
          <a:p>
            <a:pPr algn="l"/>
            <a:r>
              <a:rPr lang="es-ES" sz="1600" i="1" dirty="0">
                <a:latin typeface="+mn-lt"/>
              </a:rPr>
              <a:t>Artículo 93. Ejercicio profesional del veterinario. </a:t>
            </a:r>
            <a:br>
              <a:rPr lang="es-ES" sz="1600" i="1" dirty="0">
                <a:latin typeface="+mn-lt"/>
              </a:rPr>
            </a:br>
            <a:br>
              <a:rPr lang="es-ES" sz="1600" dirty="0">
                <a:latin typeface="+mn-lt"/>
              </a:rPr>
            </a:br>
            <a:r>
              <a:rPr lang="es-ES" sz="1600" dirty="0">
                <a:latin typeface="+mn-lt"/>
              </a:rPr>
              <a:t>1. De conformidad con lo previsto en el artículo 2.5 de la Ley 29/2006, de 26 de julio</a:t>
            </a:r>
            <a:r>
              <a:rPr lang="es-ES" sz="1600" u="sng" dirty="0">
                <a:latin typeface="+mn-lt"/>
              </a:rPr>
              <a:t>, podrán venderse o suministrarse directamente a profesionales de la veterinaria exclusivamente los medicamentos necesarios para el ejercicio de su actividad profesional, incluidos los gases medicinales</a:t>
            </a:r>
            <a:r>
              <a:rPr lang="es-ES" sz="1600" dirty="0">
                <a:latin typeface="+mn-lt"/>
              </a:rPr>
              <a:t>, en los términos previstos en este artículo y en el artículo 94, </a:t>
            </a:r>
            <a:r>
              <a:rPr lang="es-ES" sz="1600" i="1" dirty="0">
                <a:latin typeface="+mn-lt"/>
              </a:rPr>
              <a:t>siempre sin perjuicio de la necesaria independencia del veterinario</a:t>
            </a:r>
            <a:r>
              <a:rPr lang="es-ES" sz="1600" dirty="0">
                <a:latin typeface="+mn-lt"/>
              </a:rPr>
              <a:t> de acuerdo con el artículo 3 de la Ley 29/2006, de 26 de julio. </a:t>
            </a:r>
            <a:r>
              <a:rPr lang="es-ES" sz="1600" u="sng" dirty="0">
                <a:latin typeface="+mn-lt"/>
              </a:rPr>
              <a:t>La venta o suministro de medicamentos veterinarios a estos profesionales, la realizarán la oficina de farmacia y los establecimientos comerciales detallistas autorizados</a:t>
            </a:r>
            <a:r>
              <a:rPr lang="es-ES" sz="1600" dirty="0">
                <a:latin typeface="+mn-lt"/>
              </a:rPr>
              <a:t>.</a:t>
            </a:r>
            <a:br>
              <a:rPr lang="es-ES" sz="1600" dirty="0"/>
            </a:br>
            <a:endParaRPr lang="es-ES" sz="1800" i="1" dirty="0"/>
          </a:p>
        </p:txBody>
      </p:sp>
      <p:pic>
        <p:nvPicPr>
          <p:cNvPr id="5" name="Imagen 4" descr="Logotipo, nombre de la empresa&#10;&#10;Descripción generada automáticamente">
            <a:extLst>
              <a:ext uri="{FF2B5EF4-FFF2-40B4-BE49-F238E27FC236}">
                <a16:creationId xmlns:a16="http://schemas.microsoft.com/office/drawing/2014/main" id="{01604100-9357-084C-A35B-82006358C690}"/>
              </a:ext>
            </a:extLst>
          </p:cNvPr>
          <p:cNvPicPr>
            <a:picLocks noChangeAspect="1"/>
          </p:cNvPicPr>
          <p:nvPr/>
        </p:nvPicPr>
        <p:blipFill>
          <a:blip r:embed="rId2"/>
          <a:stretch>
            <a:fillRect/>
          </a:stretch>
        </p:blipFill>
        <p:spPr>
          <a:xfrm>
            <a:off x="9132809" y="195942"/>
            <a:ext cx="2978007" cy="3095897"/>
          </a:xfrm>
          <a:prstGeom prst="rect">
            <a:avLst/>
          </a:prstGeom>
        </p:spPr>
      </p:pic>
      <p:sp>
        <p:nvSpPr>
          <p:cNvPr id="4" name="Flecha: hacia abajo 3">
            <a:extLst>
              <a:ext uri="{FF2B5EF4-FFF2-40B4-BE49-F238E27FC236}">
                <a16:creationId xmlns:a16="http://schemas.microsoft.com/office/drawing/2014/main" id="{57ADA517-82AE-4F15-A345-ACCABC44AB79}"/>
              </a:ext>
            </a:extLst>
          </p:cNvPr>
          <p:cNvSpPr/>
          <p:nvPr/>
        </p:nvSpPr>
        <p:spPr>
          <a:xfrm>
            <a:off x="4904509" y="997528"/>
            <a:ext cx="1343891" cy="5680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Rectángulo 5">
            <a:extLst>
              <a:ext uri="{FF2B5EF4-FFF2-40B4-BE49-F238E27FC236}">
                <a16:creationId xmlns:a16="http://schemas.microsoft.com/office/drawing/2014/main" id="{9083FACD-427D-4B36-87A8-2B5073D27FDB}"/>
              </a:ext>
            </a:extLst>
          </p:cNvPr>
          <p:cNvSpPr/>
          <p:nvPr/>
        </p:nvSpPr>
        <p:spPr>
          <a:xfrm>
            <a:off x="4114800" y="221673"/>
            <a:ext cx="2770909" cy="5680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CAPITULO V</a:t>
            </a:r>
          </a:p>
        </p:txBody>
      </p:sp>
      <p:sp>
        <p:nvSpPr>
          <p:cNvPr id="7" name="Rectángulo 6">
            <a:extLst>
              <a:ext uri="{FF2B5EF4-FFF2-40B4-BE49-F238E27FC236}">
                <a16:creationId xmlns:a16="http://schemas.microsoft.com/office/drawing/2014/main" id="{F1237EFD-1D43-4DEC-9BFE-B87DD7E57FF2}"/>
              </a:ext>
            </a:extLst>
          </p:cNvPr>
          <p:cNvSpPr/>
          <p:nvPr/>
        </p:nvSpPr>
        <p:spPr>
          <a:xfrm>
            <a:off x="2161309" y="1773383"/>
            <a:ext cx="6525491" cy="5680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APLICACIÓN Y USO DE MEDICAMENTOS VETERINARIOS</a:t>
            </a:r>
          </a:p>
        </p:txBody>
      </p:sp>
      <p:sp>
        <p:nvSpPr>
          <p:cNvPr id="8" name="Flecha: hacia abajo 7">
            <a:extLst>
              <a:ext uri="{FF2B5EF4-FFF2-40B4-BE49-F238E27FC236}">
                <a16:creationId xmlns:a16="http://schemas.microsoft.com/office/drawing/2014/main" id="{39003B32-F21F-49B9-AD34-4ED4CCDBB526}"/>
              </a:ext>
            </a:extLst>
          </p:cNvPr>
          <p:cNvSpPr/>
          <p:nvPr/>
        </p:nvSpPr>
        <p:spPr>
          <a:xfrm>
            <a:off x="4904509" y="2618508"/>
            <a:ext cx="1343891" cy="5680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 name="Rectángulo 2">
            <a:extLst>
              <a:ext uri="{FF2B5EF4-FFF2-40B4-BE49-F238E27FC236}">
                <a16:creationId xmlns:a16="http://schemas.microsoft.com/office/drawing/2014/main" id="{056D9855-1806-4896-A199-91EFB7E1E0C2}"/>
              </a:ext>
            </a:extLst>
          </p:cNvPr>
          <p:cNvSpPr/>
          <p:nvPr/>
        </p:nvSpPr>
        <p:spPr>
          <a:xfrm>
            <a:off x="6885708" y="3352800"/>
            <a:ext cx="5001491" cy="31796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600" i="1" u="sng" dirty="0">
                <a:solidFill>
                  <a:schemeClr val="tx1"/>
                </a:solidFill>
              </a:rPr>
              <a:t>El veterinario, por tanto, y para su ejercicio profesional, queda autorizado para la tenencia, transporte, aplicación, uso o administración de medicamentos veterinarios, incluidos los gases medicinales, o cesión en el supuesto previsto en el apartado siguiente, sin que ello implique actividad comercial, con destino a los animales bajo su cuidado o cuando la aplicación tenga que ser efectuada por él mismo.</a:t>
            </a:r>
          </a:p>
        </p:txBody>
      </p:sp>
    </p:spTree>
    <p:extLst>
      <p:ext uri="{BB962C8B-B14F-4D97-AF65-F5344CB8AC3E}">
        <p14:creationId xmlns:p14="http://schemas.microsoft.com/office/powerpoint/2010/main" val="9180159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C51984-11D9-944D-9A67-DD5F52FDFA16}"/>
              </a:ext>
            </a:extLst>
          </p:cNvPr>
          <p:cNvSpPr>
            <a:spLocks noGrp="1"/>
          </p:cNvSpPr>
          <p:nvPr>
            <p:ph type="ctrTitle"/>
          </p:nvPr>
        </p:nvSpPr>
        <p:spPr>
          <a:xfrm>
            <a:off x="218661" y="2295940"/>
            <a:ext cx="5877339" cy="3386206"/>
          </a:xfrm>
        </p:spPr>
        <p:txBody>
          <a:bodyPr>
            <a:noAutofit/>
          </a:bodyPr>
          <a:lstStyle/>
          <a:p>
            <a:pPr algn="l"/>
            <a:br>
              <a:rPr lang="es-ES" sz="1800" dirty="0">
                <a:latin typeface="+mn-lt"/>
              </a:rPr>
            </a:br>
            <a:br>
              <a:rPr lang="es-ES" sz="1800" dirty="0">
                <a:latin typeface="+mn-lt"/>
              </a:rPr>
            </a:br>
            <a:r>
              <a:rPr lang="es-ES" sz="1800" dirty="0">
                <a:latin typeface="+mn-lt"/>
              </a:rPr>
              <a:t>Comunicar a la autoridad competente la existencia de tales medicamentos y su ubicación, incluidas las unidades de clínica ambulante, que, en todo caso deberá reunir los requisitos exigidos para su adecuada conservación en función de la documentación de acompañamiento de los medicamentos o de las condiciones fijadas para dicha conservación por el fabricante.</a:t>
            </a:r>
            <a:br>
              <a:rPr lang="es-ES" sz="1600" dirty="0"/>
            </a:br>
            <a:endParaRPr lang="es-ES" sz="1800" i="1" dirty="0"/>
          </a:p>
        </p:txBody>
      </p:sp>
      <p:pic>
        <p:nvPicPr>
          <p:cNvPr id="5" name="Imagen 4" descr="Logotipo, nombre de la empresa&#10;&#10;Descripción generada automáticamente">
            <a:extLst>
              <a:ext uri="{FF2B5EF4-FFF2-40B4-BE49-F238E27FC236}">
                <a16:creationId xmlns:a16="http://schemas.microsoft.com/office/drawing/2014/main" id="{01604100-9357-084C-A35B-82006358C690}"/>
              </a:ext>
            </a:extLst>
          </p:cNvPr>
          <p:cNvPicPr>
            <a:picLocks noChangeAspect="1"/>
          </p:cNvPicPr>
          <p:nvPr/>
        </p:nvPicPr>
        <p:blipFill>
          <a:blip r:embed="rId2"/>
          <a:stretch>
            <a:fillRect/>
          </a:stretch>
        </p:blipFill>
        <p:spPr>
          <a:xfrm>
            <a:off x="9132809" y="195942"/>
            <a:ext cx="2978007" cy="3095897"/>
          </a:xfrm>
          <a:prstGeom prst="rect">
            <a:avLst/>
          </a:prstGeom>
        </p:spPr>
      </p:pic>
      <p:sp>
        <p:nvSpPr>
          <p:cNvPr id="4" name="Flecha: hacia abajo 3">
            <a:extLst>
              <a:ext uri="{FF2B5EF4-FFF2-40B4-BE49-F238E27FC236}">
                <a16:creationId xmlns:a16="http://schemas.microsoft.com/office/drawing/2014/main" id="{57ADA517-82AE-4F15-A345-ACCABC44AB79}"/>
              </a:ext>
            </a:extLst>
          </p:cNvPr>
          <p:cNvSpPr/>
          <p:nvPr/>
        </p:nvSpPr>
        <p:spPr>
          <a:xfrm>
            <a:off x="7777693" y="1790956"/>
            <a:ext cx="1729407" cy="8348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Rectángulo 5">
            <a:extLst>
              <a:ext uri="{FF2B5EF4-FFF2-40B4-BE49-F238E27FC236}">
                <a16:creationId xmlns:a16="http://schemas.microsoft.com/office/drawing/2014/main" id="{9083FACD-427D-4B36-87A8-2B5073D27FDB}"/>
              </a:ext>
            </a:extLst>
          </p:cNvPr>
          <p:cNvSpPr/>
          <p:nvPr/>
        </p:nvSpPr>
        <p:spPr>
          <a:xfrm>
            <a:off x="1191491" y="221673"/>
            <a:ext cx="8672945" cy="5680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800" dirty="0"/>
              <a:t> El veterinario que adquiera o use o ceda dichos medicamentos deberá: </a:t>
            </a:r>
            <a:endParaRPr lang="es-ES" dirty="0"/>
          </a:p>
        </p:txBody>
      </p:sp>
      <p:sp>
        <p:nvSpPr>
          <p:cNvPr id="3" name="Rectángulo 2">
            <a:extLst>
              <a:ext uri="{FF2B5EF4-FFF2-40B4-BE49-F238E27FC236}">
                <a16:creationId xmlns:a16="http://schemas.microsoft.com/office/drawing/2014/main" id="{056D9855-1806-4896-A199-91EFB7E1E0C2}"/>
              </a:ext>
            </a:extLst>
          </p:cNvPr>
          <p:cNvSpPr/>
          <p:nvPr/>
        </p:nvSpPr>
        <p:spPr>
          <a:xfrm>
            <a:off x="6885708" y="3291839"/>
            <a:ext cx="5001491" cy="32405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s-ES" sz="1400" dirty="0">
              <a:solidFill>
                <a:schemeClr val="tx1"/>
              </a:solidFill>
            </a:endParaRPr>
          </a:p>
        </p:txBody>
      </p:sp>
      <p:sp>
        <p:nvSpPr>
          <p:cNvPr id="9" name="Flecha: hacia abajo 8">
            <a:extLst>
              <a:ext uri="{FF2B5EF4-FFF2-40B4-BE49-F238E27FC236}">
                <a16:creationId xmlns:a16="http://schemas.microsoft.com/office/drawing/2014/main" id="{B47B7112-CF37-45BC-B50B-8EABC0DAF302}"/>
              </a:ext>
            </a:extLst>
          </p:cNvPr>
          <p:cNvSpPr/>
          <p:nvPr/>
        </p:nvSpPr>
        <p:spPr>
          <a:xfrm>
            <a:off x="1900355" y="1790955"/>
            <a:ext cx="1729406" cy="8348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CuadroTexto 10">
            <a:extLst>
              <a:ext uri="{FF2B5EF4-FFF2-40B4-BE49-F238E27FC236}">
                <a16:creationId xmlns:a16="http://schemas.microsoft.com/office/drawing/2014/main" id="{D1881286-9C38-474F-8153-70DC82001607}"/>
              </a:ext>
            </a:extLst>
          </p:cNvPr>
          <p:cNvSpPr txBox="1"/>
          <p:nvPr/>
        </p:nvSpPr>
        <p:spPr>
          <a:xfrm>
            <a:off x="6233476" y="2130037"/>
            <a:ext cx="5554333" cy="5078313"/>
          </a:xfrm>
          <a:prstGeom prst="rect">
            <a:avLst/>
          </a:prstGeom>
          <a:noFill/>
        </p:spPr>
        <p:txBody>
          <a:bodyPr wrap="square">
            <a:spAutoFit/>
          </a:bodyPr>
          <a:lstStyle/>
          <a:p>
            <a:endParaRPr lang="es-ES" sz="1800" dirty="0"/>
          </a:p>
          <a:p>
            <a:endParaRPr lang="es-ES" dirty="0"/>
          </a:p>
          <a:p>
            <a:endParaRPr lang="es-ES" sz="1800" dirty="0"/>
          </a:p>
          <a:p>
            <a:endParaRPr lang="es-ES" dirty="0"/>
          </a:p>
          <a:p>
            <a:endParaRPr lang="es-ES" sz="1800" dirty="0"/>
          </a:p>
          <a:p>
            <a:r>
              <a:rPr lang="es-ES" dirty="0"/>
              <a:t>Aplicar o administrar los medicamentos directamente o bajo su responsabilidad. </a:t>
            </a:r>
            <a:r>
              <a:rPr lang="es-ES" i="1" u="sng" dirty="0"/>
              <a:t>No obstante, podrá entregar al propietario o responsable del animal exclusivamente los  medicamentos necesarios para la continuidad del tratamiento iniciado, cuando la misma pudiera verse comprometida.</a:t>
            </a:r>
          </a:p>
          <a:p>
            <a:endParaRPr lang="es-ES" dirty="0">
              <a:highlight>
                <a:srgbClr val="00FFFF"/>
              </a:highlight>
            </a:endParaRPr>
          </a:p>
          <a:p>
            <a:endParaRPr lang="es-ES" dirty="0">
              <a:highlight>
                <a:srgbClr val="00FFFF"/>
              </a:highlight>
            </a:endParaRPr>
          </a:p>
          <a:p>
            <a:endParaRPr lang="es-ES" dirty="0">
              <a:highlight>
                <a:srgbClr val="00FFFF"/>
              </a:highlight>
            </a:endParaRPr>
          </a:p>
          <a:p>
            <a:endParaRPr lang="es-ES" dirty="0">
              <a:highlight>
                <a:srgbClr val="00FFFF"/>
              </a:highlight>
            </a:endParaRPr>
          </a:p>
          <a:p>
            <a:endParaRPr lang="es-ES" dirty="0">
              <a:highlight>
                <a:srgbClr val="00FFFF"/>
              </a:highlight>
            </a:endParaRPr>
          </a:p>
          <a:p>
            <a:endParaRPr lang="es-ES" dirty="0">
              <a:highlight>
                <a:srgbClr val="00FFFF"/>
              </a:highlight>
            </a:endParaRPr>
          </a:p>
          <a:p>
            <a:endParaRPr lang="es-ES" dirty="0"/>
          </a:p>
        </p:txBody>
      </p:sp>
    </p:spTree>
    <p:extLst>
      <p:ext uri="{BB962C8B-B14F-4D97-AF65-F5344CB8AC3E}">
        <p14:creationId xmlns:p14="http://schemas.microsoft.com/office/powerpoint/2010/main" val="37127128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C51984-11D9-944D-9A67-DD5F52FDFA16}"/>
              </a:ext>
            </a:extLst>
          </p:cNvPr>
          <p:cNvSpPr>
            <a:spLocks noGrp="1"/>
          </p:cNvSpPr>
          <p:nvPr>
            <p:ph type="ctrTitle"/>
          </p:nvPr>
        </p:nvSpPr>
        <p:spPr>
          <a:xfrm>
            <a:off x="1261195" y="825483"/>
            <a:ext cx="7277324" cy="3607972"/>
          </a:xfrm>
        </p:spPr>
        <p:txBody>
          <a:bodyPr>
            <a:normAutofit/>
          </a:bodyPr>
          <a:lstStyle/>
          <a:p>
            <a:pPr algn="just"/>
            <a:br>
              <a:rPr lang="es-ES" sz="2400" b="1" i="1" dirty="0"/>
            </a:br>
            <a:br>
              <a:rPr lang="es-ES" sz="2400" b="1" i="1" dirty="0"/>
            </a:br>
            <a:br>
              <a:rPr lang="es-ES" sz="2400" b="1" i="1" dirty="0"/>
            </a:br>
            <a:r>
              <a:rPr lang="es-ES" sz="2400" b="1" i="1" dirty="0"/>
              <a:t>REGLAMENTO (UE) 2019/6 DEL PARLAMENTO EUROPEO Y DEL CONSEJO de 11 de diciembre de 2018 sobre medicamentos veterinarios y por el que se deroga la Directiva 2001/82/CE</a:t>
            </a:r>
          </a:p>
        </p:txBody>
      </p:sp>
      <p:pic>
        <p:nvPicPr>
          <p:cNvPr id="9" name="Imagen 8" descr="Logotipo, nombre de la empresa&#10;&#10;Descripción generada automáticamente">
            <a:extLst>
              <a:ext uri="{FF2B5EF4-FFF2-40B4-BE49-F238E27FC236}">
                <a16:creationId xmlns:a16="http://schemas.microsoft.com/office/drawing/2014/main" id="{2331EB04-2D95-534D-A615-E070B10449CB}"/>
              </a:ext>
            </a:extLst>
          </p:cNvPr>
          <p:cNvPicPr>
            <a:picLocks noChangeAspect="1"/>
          </p:cNvPicPr>
          <p:nvPr/>
        </p:nvPicPr>
        <p:blipFill>
          <a:blip r:embed="rId2"/>
          <a:stretch>
            <a:fillRect/>
          </a:stretch>
        </p:blipFill>
        <p:spPr>
          <a:xfrm>
            <a:off x="9132809" y="195942"/>
            <a:ext cx="2978007" cy="3095897"/>
          </a:xfrm>
          <a:prstGeom prst="rect">
            <a:avLst/>
          </a:prstGeom>
        </p:spPr>
      </p:pic>
    </p:spTree>
    <p:extLst>
      <p:ext uri="{BB962C8B-B14F-4D97-AF65-F5344CB8AC3E}">
        <p14:creationId xmlns:p14="http://schemas.microsoft.com/office/powerpoint/2010/main" val="11531625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esquinas redondeadas 4">
            <a:extLst>
              <a:ext uri="{FF2B5EF4-FFF2-40B4-BE49-F238E27FC236}">
                <a16:creationId xmlns:a16="http://schemas.microsoft.com/office/drawing/2014/main" id="{21B87206-3CDD-43D7-84BC-83FA6E20544C}"/>
              </a:ext>
            </a:extLst>
          </p:cNvPr>
          <p:cNvSpPr/>
          <p:nvPr/>
        </p:nvSpPr>
        <p:spPr>
          <a:xfrm>
            <a:off x="3665551" y="1565564"/>
            <a:ext cx="5247861" cy="914400"/>
          </a:xfrm>
          <a:prstGeom prst="roundRect">
            <a:avLst/>
          </a:prstGeom>
          <a:solidFill>
            <a:srgbClr val="00B0F0"/>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s-ES" dirty="0">
                <a:solidFill>
                  <a:schemeClr val="bg1"/>
                </a:solidFill>
              </a:rPr>
              <a:t>AÑO 2003</a:t>
            </a:r>
          </a:p>
        </p:txBody>
      </p:sp>
      <p:sp>
        <p:nvSpPr>
          <p:cNvPr id="6" name="Flecha: hacia abajo 5">
            <a:extLst>
              <a:ext uri="{FF2B5EF4-FFF2-40B4-BE49-F238E27FC236}">
                <a16:creationId xmlns:a16="http://schemas.microsoft.com/office/drawing/2014/main" id="{7A1E2247-C2A6-4C35-BC70-7C76054968C0}"/>
              </a:ext>
            </a:extLst>
          </p:cNvPr>
          <p:cNvSpPr/>
          <p:nvPr/>
        </p:nvSpPr>
        <p:spPr>
          <a:xfrm>
            <a:off x="2687540" y="3006434"/>
            <a:ext cx="1844703" cy="900547"/>
          </a:xfrm>
          <a:prstGeom prst="downArrow">
            <a:avLst>
              <a:gd name="adj1" fmla="val 50000"/>
              <a:gd name="adj2" fmla="val 50932"/>
            </a:avLst>
          </a:prstGeom>
          <a:solidFill>
            <a:schemeClr val="accent1"/>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s-ES" dirty="0"/>
          </a:p>
        </p:txBody>
      </p:sp>
      <p:sp>
        <p:nvSpPr>
          <p:cNvPr id="7" name="Flecha: hacia abajo 6">
            <a:extLst>
              <a:ext uri="{FF2B5EF4-FFF2-40B4-BE49-F238E27FC236}">
                <a16:creationId xmlns:a16="http://schemas.microsoft.com/office/drawing/2014/main" id="{8E242619-4D2F-494C-9059-2AE89C3939EB}"/>
              </a:ext>
            </a:extLst>
          </p:cNvPr>
          <p:cNvSpPr/>
          <p:nvPr/>
        </p:nvSpPr>
        <p:spPr>
          <a:xfrm>
            <a:off x="7983110" y="3006432"/>
            <a:ext cx="1717481" cy="900549"/>
          </a:xfrm>
          <a:prstGeom prst="downArrow">
            <a:avLst/>
          </a:prstGeom>
          <a:solidFill>
            <a:schemeClr val="accent1"/>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s-ES" dirty="0"/>
          </a:p>
        </p:txBody>
      </p:sp>
      <p:sp>
        <p:nvSpPr>
          <p:cNvPr id="10" name="Rectángulo 9">
            <a:extLst>
              <a:ext uri="{FF2B5EF4-FFF2-40B4-BE49-F238E27FC236}">
                <a16:creationId xmlns:a16="http://schemas.microsoft.com/office/drawing/2014/main" id="{EDF2703D-C5FC-4126-9C82-B7C2958F5A36}"/>
              </a:ext>
            </a:extLst>
          </p:cNvPr>
          <p:cNvSpPr/>
          <p:nvPr/>
        </p:nvSpPr>
        <p:spPr>
          <a:xfrm>
            <a:off x="1248356" y="4126727"/>
            <a:ext cx="4847644" cy="1733746"/>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1400" dirty="0">
                <a:solidFill>
                  <a:schemeClr val="bg1"/>
                </a:solidFill>
              </a:rPr>
              <a:t>Abril 2,003 reunión AMVAC, AVEGAPE,FAVAC y AVEPA, elaborar propuesta al M. Sanidad que contemplara la posibilidad de que el veterinario pudiera dispensar medicamentos. </a:t>
            </a:r>
            <a:r>
              <a:rPr lang="es-ES" sz="1400" dirty="0" err="1">
                <a:solidFill>
                  <a:schemeClr val="bg1"/>
                </a:solidFill>
              </a:rPr>
              <a:t>Mod</a:t>
            </a:r>
            <a:r>
              <a:rPr lang="es-ES" sz="1400" dirty="0">
                <a:solidFill>
                  <a:schemeClr val="bg1"/>
                </a:solidFill>
              </a:rPr>
              <a:t>. Art. 50.1 para incluir al veterinario en los canales de dispensación</a:t>
            </a:r>
            <a:r>
              <a:rPr lang="es-ES" sz="1400" dirty="0"/>
              <a:t>.</a:t>
            </a:r>
          </a:p>
          <a:p>
            <a:pPr algn="ctr"/>
            <a:endParaRPr lang="es-ES" sz="1200" dirty="0"/>
          </a:p>
        </p:txBody>
      </p:sp>
      <p:sp>
        <p:nvSpPr>
          <p:cNvPr id="12" name="Rectángulo 11">
            <a:extLst>
              <a:ext uri="{FF2B5EF4-FFF2-40B4-BE49-F238E27FC236}">
                <a16:creationId xmlns:a16="http://schemas.microsoft.com/office/drawing/2014/main" id="{EFDB1691-FD66-4BE0-BBC6-C7B09CFF1789}"/>
              </a:ext>
            </a:extLst>
          </p:cNvPr>
          <p:cNvSpPr/>
          <p:nvPr/>
        </p:nvSpPr>
        <p:spPr>
          <a:xfrm>
            <a:off x="6575729" y="4126727"/>
            <a:ext cx="4729580" cy="1733746"/>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1400" dirty="0"/>
              <a:t>3 de septiembre contesta el  </a:t>
            </a:r>
            <a:r>
              <a:rPr lang="es-ES" sz="1400" dirty="0" err="1"/>
              <a:t>Imo.Sr</a:t>
            </a:r>
            <a:r>
              <a:rPr lang="es-ES" sz="1400" dirty="0"/>
              <a:t>. Subsecretario del M. de Sanidad rechazando la propuesta por incumplimiento del art. 4 de la Ley 25/1.990.</a:t>
            </a:r>
          </a:p>
          <a:p>
            <a:pPr algn="ctr"/>
            <a:endParaRPr lang="es-ES" sz="1200" dirty="0"/>
          </a:p>
        </p:txBody>
      </p:sp>
    </p:spTree>
    <p:extLst>
      <p:ext uri="{BB962C8B-B14F-4D97-AF65-F5344CB8AC3E}">
        <p14:creationId xmlns:p14="http://schemas.microsoft.com/office/powerpoint/2010/main" val="23275061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C51984-11D9-944D-9A67-DD5F52FDFA16}"/>
              </a:ext>
            </a:extLst>
          </p:cNvPr>
          <p:cNvSpPr>
            <a:spLocks noGrp="1"/>
          </p:cNvSpPr>
          <p:nvPr>
            <p:ph type="ctrTitle"/>
          </p:nvPr>
        </p:nvSpPr>
        <p:spPr>
          <a:xfrm>
            <a:off x="1261195" y="825483"/>
            <a:ext cx="7277324" cy="3469426"/>
          </a:xfrm>
        </p:spPr>
        <p:txBody>
          <a:bodyPr>
            <a:normAutofit/>
          </a:bodyPr>
          <a:lstStyle/>
          <a:p>
            <a:pPr algn="l"/>
            <a:br>
              <a:rPr lang="es-ES" sz="1800" dirty="0"/>
            </a:br>
            <a:r>
              <a:rPr lang="es-ES" sz="1800" dirty="0"/>
              <a:t>	</a:t>
            </a:r>
            <a:br>
              <a:rPr lang="es-ES" sz="1800" dirty="0"/>
            </a:br>
            <a:r>
              <a:rPr lang="es-ES" sz="1800" dirty="0"/>
              <a:t>	</a:t>
            </a:r>
            <a:br>
              <a:rPr lang="es-ES" sz="1800" dirty="0"/>
            </a:br>
            <a:r>
              <a:rPr lang="es-ES" sz="1800" dirty="0"/>
              <a:t>		- </a:t>
            </a:r>
            <a:r>
              <a:rPr lang="es-ES" sz="1800" i="1" dirty="0"/>
              <a:t>M V fabricados industrialmente</a:t>
            </a:r>
            <a:br>
              <a:rPr lang="es-ES" sz="1800" i="1" dirty="0"/>
            </a:br>
            <a:r>
              <a:rPr lang="es-ES" sz="1800" i="1" dirty="0"/>
              <a:t>		- Premezclas medicamentosas</a:t>
            </a:r>
            <a:br>
              <a:rPr lang="es-ES" sz="1800" i="1" dirty="0"/>
            </a:br>
            <a:r>
              <a:rPr lang="es-ES" sz="1800" i="1" dirty="0"/>
              <a:t>		- Formulas magistrales</a:t>
            </a:r>
            <a:br>
              <a:rPr lang="es-ES" sz="1800" i="1" dirty="0"/>
            </a:br>
            <a:r>
              <a:rPr lang="es-ES" sz="1800" i="1" dirty="0"/>
              <a:t>		- Preparados oficinales</a:t>
            </a:r>
            <a:br>
              <a:rPr lang="es-ES" sz="1800" i="1" dirty="0"/>
            </a:br>
            <a:r>
              <a:rPr lang="es-ES" sz="1800" i="1" dirty="0"/>
              <a:t>		- Autovacunas</a:t>
            </a:r>
          </a:p>
        </p:txBody>
      </p:sp>
      <p:pic>
        <p:nvPicPr>
          <p:cNvPr id="5" name="Imagen 4" descr="Logotipo, nombre de la empresa&#10;&#10;Descripción generada automáticamente">
            <a:extLst>
              <a:ext uri="{FF2B5EF4-FFF2-40B4-BE49-F238E27FC236}">
                <a16:creationId xmlns:a16="http://schemas.microsoft.com/office/drawing/2014/main" id="{01604100-9357-084C-A35B-82006358C690}"/>
              </a:ext>
            </a:extLst>
          </p:cNvPr>
          <p:cNvPicPr>
            <a:picLocks noChangeAspect="1"/>
          </p:cNvPicPr>
          <p:nvPr/>
        </p:nvPicPr>
        <p:blipFill>
          <a:blip r:embed="rId2"/>
          <a:stretch>
            <a:fillRect/>
          </a:stretch>
        </p:blipFill>
        <p:spPr>
          <a:xfrm>
            <a:off x="9132809" y="195942"/>
            <a:ext cx="2978007" cy="3095897"/>
          </a:xfrm>
          <a:prstGeom prst="rect">
            <a:avLst/>
          </a:prstGeom>
        </p:spPr>
      </p:pic>
    </p:spTree>
    <p:extLst>
      <p:ext uri="{BB962C8B-B14F-4D97-AF65-F5344CB8AC3E}">
        <p14:creationId xmlns:p14="http://schemas.microsoft.com/office/powerpoint/2010/main" val="9456564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C51984-11D9-944D-9A67-DD5F52FDFA16}"/>
              </a:ext>
            </a:extLst>
          </p:cNvPr>
          <p:cNvSpPr>
            <a:spLocks noGrp="1"/>
          </p:cNvSpPr>
          <p:nvPr>
            <p:ph type="ctrTitle"/>
          </p:nvPr>
        </p:nvSpPr>
        <p:spPr>
          <a:xfrm>
            <a:off x="1261195" y="825482"/>
            <a:ext cx="7277324" cy="5118117"/>
          </a:xfrm>
        </p:spPr>
        <p:txBody>
          <a:bodyPr>
            <a:normAutofit/>
          </a:bodyPr>
          <a:lstStyle/>
          <a:p>
            <a:pPr algn="l"/>
            <a:r>
              <a:rPr lang="es-ES" sz="1800" b="1" i="1" dirty="0"/>
              <a:t>NORMATIVA QUE DEROGA:</a:t>
            </a:r>
            <a:br>
              <a:rPr lang="es-ES" sz="1600" dirty="0"/>
            </a:br>
            <a:br>
              <a:rPr lang="es-ES" sz="1600" dirty="0"/>
            </a:br>
            <a:br>
              <a:rPr lang="es-ES" sz="1800" dirty="0">
                <a:latin typeface="+mn-lt"/>
              </a:rPr>
            </a:br>
            <a:r>
              <a:rPr lang="es-ES" sz="1800" dirty="0">
                <a:latin typeface="+mn-lt"/>
              </a:rPr>
              <a:t>	- REAL DECRETO 109/1995, de 27 de enero, sobre medicamentos 	veterinarios.</a:t>
            </a:r>
            <a:br>
              <a:rPr lang="es-ES" sz="1800" dirty="0">
                <a:latin typeface="+mn-lt"/>
              </a:rPr>
            </a:br>
            <a:br>
              <a:rPr lang="es-ES" sz="1800" dirty="0">
                <a:latin typeface="+mn-lt"/>
              </a:rPr>
            </a:br>
            <a:br>
              <a:rPr lang="es-ES" sz="1800" dirty="0">
                <a:latin typeface="+mn-lt"/>
              </a:rPr>
            </a:br>
            <a:r>
              <a:rPr lang="es-ES" sz="1800" dirty="0">
                <a:latin typeface="+mn-lt"/>
              </a:rPr>
              <a:t>	- Real Decreto 544/2016, de 25 de noviembre, por el que se 	regula la venta a distancia al público de medicamentos 	veterinarios no sujetos a prescripción veterinaria.</a:t>
            </a:r>
            <a:br>
              <a:rPr lang="es-ES" sz="1800" dirty="0">
                <a:latin typeface="+mn-lt"/>
              </a:rPr>
            </a:br>
            <a:br>
              <a:rPr lang="es-ES" sz="1800" dirty="0">
                <a:latin typeface="+mn-lt"/>
              </a:rPr>
            </a:br>
            <a:br>
              <a:rPr lang="es-ES" sz="1800" dirty="0">
                <a:latin typeface="+mn-lt"/>
              </a:rPr>
            </a:br>
            <a:br>
              <a:rPr lang="es-ES" sz="1800" dirty="0">
                <a:latin typeface="+mn-lt"/>
              </a:rPr>
            </a:br>
            <a:r>
              <a:rPr lang="es-ES" sz="1800" dirty="0">
                <a:latin typeface="+mn-lt"/>
              </a:rPr>
              <a:t>	-Real Decreto 191/2018, de 6 de abril, por el que se establece la 	transmisión electrónica de datos de las prescripciones 	veterinarias de antibióticos destinados a animales productores de 	alimentos para consumo humano, y se modifican diversos 	RD en  	materia de ganadería.</a:t>
            </a:r>
            <a:br>
              <a:rPr lang="es-ES" sz="1800" dirty="0"/>
            </a:br>
            <a:br>
              <a:rPr lang="es-ES" sz="1800" dirty="0"/>
            </a:br>
            <a:endParaRPr lang="es-ES" sz="1600" dirty="0"/>
          </a:p>
        </p:txBody>
      </p:sp>
      <p:pic>
        <p:nvPicPr>
          <p:cNvPr id="5" name="Imagen 4" descr="Logotipo, nombre de la empresa&#10;&#10;Descripción generada automáticamente">
            <a:extLst>
              <a:ext uri="{FF2B5EF4-FFF2-40B4-BE49-F238E27FC236}">
                <a16:creationId xmlns:a16="http://schemas.microsoft.com/office/drawing/2014/main" id="{8E32F499-1CF4-3D4D-8B4A-940A4F525CE6}"/>
              </a:ext>
            </a:extLst>
          </p:cNvPr>
          <p:cNvPicPr>
            <a:picLocks noChangeAspect="1"/>
          </p:cNvPicPr>
          <p:nvPr/>
        </p:nvPicPr>
        <p:blipFill>
          <a:blip r:embed="rId2"/>
          <a:stretch>
            <a:fillRect/>
          </a:stretch>
        </p:blipFill>
        <p:spPr>
          <a:xfrm>
            <a:off x="9132809" y="195942"/>
            <a:ext cx="2978007" cy="3095897"/>
          </a:xfrm>
          <a:prstGeom prst="rect">
            <a:avLst/>
          </a:prstGeom>
        </p:spPr>
      </p:pic>
    </p:spTree>
    <p:extLst>
      <p:ext uri="{BB962C8B-B14F-4D97-AF65-F5344CB8AC3E}">
        <p14:creationId xmlns:p14="http://schemas.microsoft.com/office/powerpoint/2010/main" val="34555925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C51984-11D9-944D-9A67-DD5F52FDFA16}"/>
              </a:ext>
            </a:extLst>
          </p:cNvPr>
          <p:cNvSpPr>
            <a:spLocks noGrp="1"/>
          </p:cNvSpPr>
          <p:nvPr>
            <p:ph type="ctrTitle"/>
          </p:nvPr>
        </p:nvSpPr>
        <p:spPr>
          <a:xfrm>
            <a:off x="1261195" y="825483"/>
            <a:ext cx="7277324" cy="4771753"/>
          </a:xfrm>
        </p:spPr>
        <p:txBody>
          <a:bodyPr>
            <a:normAutofit/>
          </a:bodyPr>
          <a:lstStyle/>
          <a:p>
            <a:pPr algn="l"/>
            <a:br>
              <a:rPr lang="es-ES" sz="2000" b="1" i="1" dirty="0"/>
            </a:br>
            <a:br>
              <a:rPr lang="es-ES" sz="2000" b="1" i="1" dirty="0"/>
            </a:br>
            <a:br>
              <a:rPr lang="es-ES" sz="1800" dirty="0"/>
            </a:br>
            <a:br>
              <a:rPr lang="es-ES" sz="1800" dirty="0"/>
            </a:br>
            <a:r>
              <a:rPr lang="es-ES" sz="1800" i="1" dirty="0">
                <a:latin typeface="+mn-lt"/>
              </a:rPr>
              <a:t>Gran importancia a las resistencias Antimicrobianas.</a:t>
            </a:r>
            <a:br>
              <a:rPr lang="es-ES" sz="1800" i="1" dirty="0">
                <a:latin typeface="+mn-lt"/>
              </a:rPr>
            </a:br>
            <a:br>
              <a:rPr lang="es-ES" sz="1800" i="1" dirty="0">
                <a:latin typeface="+mn-lt"/>
              </a:rPr>
            </a:br>
            <a:r>
              <a:rPr lang="es-ES" sz="1800" i="1" dirty="0">
                <a:latin typeface="+mn-lt"/>
              </a:rPr>
              <a:t>Plazos de comunicación de datos establecidos por la Comisión:</a:t>
            </a:r>
            <a:br>
              <a:rPr lang="es-ES" sz="1800" i="1" dirty="0">
                <a:latin typeface="+mn-lt"/>
              </a:rPr>
            </a:br>
            <a:r>
              <a:rPr lang="es-ES" sz="1800" i="1" dirty="0">
                <a:latin typeface="+mn-lt"/>
              </a:rPr>
              <a:t>	- 2024 Porcino, Aves y Bovino.</a:t>
            </a:r>
            <a:br>
              <a:rPr lang="es-ES" sz="1800" i="1" dirty="0">
                <a:latin typeface="+mn-lt"/>
              </a:rPr>
            </a:br>
            <a:r>
              <a:rPr lang="es-ES" sz="1800" i="1" dirty="0">
                <a:latin typeface="+mn-lt"/>
              </a:rPr>
              <a:t>	- 2027 resto de animales de producción.</a:t>
            </a:r>
            <a:br>
              <a:rPr lang="es-ES" sz="1800" i="1" dirty="0">
                <a:latin typeface="+mn-lt"/>
              </a:rPr>
            </a:br>
            <a:r>
              <a:rPr lang="es-ES" sz="1800" i="1" dirty="0">
                <a:latin typeface="+mn-lt"/>
              </a:rPr>
              <a:t>	- 2030 Mascotas.</a:t>
            </a:r>
            <a:br>
              <a:rPr lang="es-ES" sz="1800" dirty="0"/>
            </a:br>
            <a:br>
              <a:rPr lang="es-ES" sz="1800" dirty="0"/>
            </a:br>
            <a:br>
              <a:rPr lang="es-ES" sz="1800" dirty="0"/>
            </a:br>
            <a:br>
              <a:rPr lang="es-ES" sz="1800" dirty="0"/>
            </a:br>
            <a:endParaRPr lang="es-ES" sz="1600" dirty="0"/>
          </a:p>
        </p:txBody>
      </p:sp>
      <p:pic>
        <p:nvPicPr>
          <p:cNvPr id="5" name="Imagen 4" descr="Logotipo, nombre de la empresa&#10;&#10;Descripción generada automáticamente">
            <a:extLst>
              <a:ext uri="{FF2B5EF4-FFF2-40B4-BE49-F238E27FC236}">
                <a16:creationId xmlns:a16="http://schemas.microsoft.com/office/drawing/2014/main" id="{6768CF8D-C17F-DB4B-8543-4841C23A5492}"/>
              </a:ext>
            </a:extLst>
          </p:cNvPr>
          <p:cNvPicPr>
            <a:picLocks noChangeAspect="1"/>
          </p:cNvPicPr>
          <p:nvPr/>
        </p:nvPicPr>
        <p:blipFill>
          <a:blip r:embed="rId2"/>
          <a:stretch>
            <a:fillRect/>
          </a:stretch>
        </p:blipFill>
        <p:spPr>
          <a:xfrm>
            <a:off x="9132809" y="195942"/>
            <a:ext cx="2978007" cy="3095897"/>
          </a:xfrm>
          <a:prstGeom prst="rect">
            <a:avLst/>
          </a:prstGeom>
        </p:spPr>
      </p:pic>
    </p:spTree>
    <p:extLst>
      <p:ext uri="{BB962C8B-B14F-4D97-AF65-F5344CB8AC3E}">
        <p14:creationId xmlns:p14="http://schemas.microsoft.com/office/powerpoint/2010/main" val="4207508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C51984-11D9-944D-9A67-DD5F52FDFA16}"/>
              </a:ext>
            </a:extLst>
          </p:cNvPr>
          <p:cNvSpPr>
            <a:spLocks noGrp="1"/>
          </p:cNvSpPr>
          <p:nvPr>
            <p:ph type="ctrTitle"/>
          </p:nvPr>
        </p:nvSpPr>
        <p:spPr>
          <a:xfrm>
            <a:off x="1261195" y="825482"/>
            <a:ext cx="7277324" cy="4882591"/>
          </a:xfrm>
        </p:spPr>
        <p:txBody>
          <a:bodyPr>
            <a:normAutofit/>
          </a:bodyPr>
          <a:lstStyle/>
          <a:p>
            <a:pPr algn="l"/>
            <a:br>
              <a:rPr lang="es-ES" sz="1400" dirty="0"/>
            </a:br>
            <a:br>
              <a:rPr lang="es-ES" sz="1400" dirty="0"/>
            </a:br>
            <a:br>
              <a:rPr lang="es-ES" sz="1800" dirty="0">
                <a:latin typeface="+mn-lt"/>
              </a:rPr>
            </a:br>
            <a:r>
              <a:rPr lang="es-ES" sz="1800" dirty="0">
                <a:latin typeface="+mn-lt"/>
              </a:rPr>
              <a:t>- Las prescripciones veterinarias solo se expedirán tras un examen clínico o cualquier otra evaluación adecuada del estado de salud del animal o grupo de animales por parte de un veterinario.</a:t>
            </a:r>
            <a:br>
              <a:rPr lang="es-ES" sz="1800" dirty="0">
                <a:latin typeface="+mn-lt"/>
              </a:rPr>
            </a:br>
            <a:r>
              <a:rPr lang="es-ES" sz="1800" dirty="0">
                <a:latin typeface="+mn-lt"/>
              </a:rPr>
              <a:t>	</a:t>
            </a:r>
            <a:br>
              <a:rPr lang="es-ES" sz="1800" dirty="0">
                <a:latin typeface="+mn-lt"/>
              </a:rPr>
            </a:br>
            <a:r>
              <a:rPr lang="es-ES" sz="1800" dirty="0">
                <a:latin typeface="+mn-lt"/>
              </a:rPr>
              <a:t>- Como se justifican???????</a:t>
            </a:r>
            <a:br>
              <a:rPr lang="es-ES" sz="1800" dirty="0">
                <a:latin typeface="+mn-lt"/>
              </a:rPr>
            </a:br>
            <a:br>
              <a:rPr lang="es-ES" sz="1800" dirty="0">
                <a:latin typeface="+mn-lt"/>
              </a:rPr>
            </a:br>
            <a:r>
              <a:rPr lang="es-ES" sz="1800" dirty="0">
                <a:latin typeface="+mn-lt"/>
              </a:rPr>
              <a:t>	- Visitas Libro de Visitas??</a:t>
            </a:r>
            <a:br>
              <a:rPr lang="es-ES" sz="1800" dirty="0">
                <a:latin typeface="+mn-lt"/>
              </a:rPr>
            </a:br>
            <a:r>
              <a:rPr lang="es-ES" sz="1800" dirty="0">
                <a:latin typeface="+mn-lt"/>
              </a:rPr>
              <a:t>	- Ficha Clínica.</a:t>
            </a:r>
            <a:br>
              <a:rPr lang="es-ES" sz="1800" dirty="0">
                <a:latin typeface="+mn-lt"/>
              </a:rPr>
            </a:br>
            <a:br>
              <a:rPr lang="es-ES" sz="1800" dirty="0">
                <a:latin typeface="+mn-lt"/>
              </a:rPr>
            </a:br>
            <a:r>
              <a:rPr lang="es-ES" sz="1800" dirty="0">
                <a:latin typeface="+mn-lt"/>
              </a:rPr>
              <a:t>Alguna excepción???</a:t>
            </a:r>
            <a:br>
              <a:rPr lang="es-ES" sz="1800" dirty="0">
                <a:latin typeface="+mn-lt"/>
              </a:rPr>
            </a:br>
            <a:r>
              <a:rPr lang="es-ES" sz="1800" dirty="0">
                <a:latin typeface="+mn-lt"/>
              </a:rPr>
              <a:t>	- Patologías frecuentes.</a:t>
            </a:r>
            <a:br>
              <a:rPr lang="es-ES" sz="1800" dirty="0">
                <a:latin typeface="+mn-lt"/>
              </a:rPr>
            </a:br>
            <a:r>
              <a:rPr lang="es-ES" sz="1800" dirty="0">
                <a:latin typeface="+mn-lt"/>
              </a:rPr>
              <a:t>	- Enfermedades crónicas.</a:t>
            </a:r>
            <a:br>
              <a:rPr lang="es-ES" sz="1800" dirty="0">
                <a:latin typeface="+mn-lt"/>
              </a:rPr>
            </a:br>
            <a:r>
              <a:rPr lang="es-ES" sz="1800" dirty="0">
                <a:latin typeface="+mn-lt"/>
              </a:rPr>
              <a:t>	- TODAS DEBEN SER SEGUIDAS POR VE.</a:t>
            </a:r>
            <a:br>
              <a:rPr lang="es-ES" sz="1800" dirty="0">
                <a:latin typeface="+mn-lt"/>
              </a:rPr>
            </a:br>
            <a:br>
              <a:rPr lang="es-ES" sz="1800" dirty="0"/>
            </a:br>
            <a:endParaRPr lang="es-ES" sz="1600" dirty="0"/>
          </a:p>
        </p:txBody>
      </p:sp>
      <p:pic>
        <p:nvPicPr>
          <p:cNvPr id="5" name="Imagen 4" descr="Logotipo, nombre de la empresa&#10;&#10;Descripción generada automáticamente">
            <a:extLst>
              <a:ext uri="{FF2B5EF4-FFF2-40B4-BE49-F238E27FC236}">
                <a16:creationId xmlns:a16="http://schemas.microsoft.com/office/drawing/2014/main" id="{F90D69AC-AA13-5D4A-82DB-1A8D30824293}"/>
              </a:ext>
            </a:extLst>
          </p:cNvPr>
          <p:cNvPicPr>
            <a:picLocks noChangeAspect="1"/>
          </p:cNvPicPr>
          <p:nvPr/>
        </p:nvPicPr>
        <p:blipFill>
          <a:blip r:embed="rId2"/>
          <a:stretch>
            <a:fillRect/>
          </a:stretch>
        </p:blipFill>
        <p:spPr>
          <a:xfrm>
            <a:off x="9132809" y="195942"/>
            <a:ext cx="2978007" cy="3095897"/>
          </a:xfrm>
          <a:prstGeom prst="rect">
            <a:avLst/>
          </a:prstGeom>
        </p:spPr>
      </p:pic>
    </p:spTree>
    <p:extLst>
      <p:ext uri="{BB962C8B-B14F-4D97-AF65-F5344CB8AC3E}">
        <p14:creationId xmlns:p14="http://schemas.microsoft.com/office/powerpoint/2010/main" val="2686686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C51984-11D9-944D-9A67-DD5F52FDFA16}"/>
              </a:ext>
            </a:extLst>
          </p:cNvPr>
          <p:cNvSpPr>
            <a:spLocks noGrp="1"/>
          </p:cNvSpPr>
          <p:nvPr>
            <p:ph type="ctrTitle"/>
          </p:nvPr>
        </p:nvSpPr>
        <p:spPr>
          <a:xfrm>
            <a:off x="1261195" y="825483"/>
            <a:ext cx="7277324" cy="4716336"/>
          </a:xfrm>
        </p:spPr>
        <p:txBody>
          <a:bodyPr>
            <a:normAutofit/>
          </a:bodyPr>
          <a:lstStyle/>
          <a:p>
            <a:pPr algn="l"/>
            <a:br>
              <a:rPr lang="es-ES" sz="1300" dirty="0"/>
            </a:br>
            <a:br>
              <a:rPr lang="es-ES" sz="1300" dirty="0"/>
            </a:br>
            <a:br>
              <a:rPr lang="es-ES" sz="1600" dirty="0"/>
            </a:br>
            <a:r>
              <a:rPr lang="es-ES" sz="1800" dirty="0">
                <a:latin typeface="+mn-lt"/>
              </a:rPr>
              <a:t>Un medicamento veterinario clasificado como sujeto a prescripción veterinaria en virtud de dicho artículo podrá ser administrado personalmente por un veterinario sin necesidad de una prescripción veterinaria, salvo que se disponga de otro modo en el Derecho nacional aplicable. </a:t>
            </a:r>
            <a:br>
              <a:rPr lang="es-ES" sz="1800" dirty="0">
                <a:latin typeface="+mn-lt"/>
              </a:rPr>
            </a:br>
            <a:br>
              <a:rPr lang="es-ES" sz="1800" dirty="0">
                <a:latin typeface="+mn-lt"/>
              </a:rPr>
            </a:br>
            <a:br>
              <a:rPr lang="es-ES" sz="1800" dirty="0">
                <a:latin typeface="+mn-lt"/>
              </a:rPr>
            </a:br>
            <a:r>
              <a:rPr lang="es-ES" sz="1800" dirty="0">
                <a:latin typeface="+mn-lt"/>
              </a:rPr>
              <a:t>Los veterinarios mantendrán registros de dicha administración personal sin prescripción de conformidad con el Derecho nacional aplicable.</a:t>
            </a:r>
            <a:br>
              <a:rPr lang="es-ES" sz="1600" dirty="0"/>
            </a:br>
            <a:br>
              <a:rPr lang="es-ES" sz="1600" dirty="0"/>
            </a:br>
            <a:br>
              <a:rPr lang="es-ES" sz="1600" dirty="0"/>
            </a:br>
            <a:br>
              <a:rPr lang="es-ES" sz="1800" dirty="0"/>
            </a:br>
            <a:endParaRPr lang="es-ES" sz="1600" dirty="0"/>
          </a:p>
        </p:txBody>
      </p:sp>
      <p:pic>
        <p:nvPicPr>
          <p:cNvPr id="5" name="Imagen 4" descr="Logotipo, nombre de la empresa&#10;&#10;Descripción generada automáticamente">
            <a:extLst>
              <a:ext uri="{FF2B5EF4-FFF2-40B4-BE49-F238E27FC236}">
                <a16:creationId xmlns:a16="http://schemas.microsoft.com/office/drawing/2014/main" id="{1AD1B7BF-6A33-B740-ADE8-A68033F83598}"/>
              </a:ext>
            </a:extLst>
          </p:cNvPr>
          <p:cNvPicPr>
            <a:picLocks noChangeAspect="1"/>
          </p:cNvPicPr>
          <p:nvPr/>
        </p:nvPicPr>
        <p:blipFill>
          <a:blip r:embed="rId2"/>
          <a:stretch>
            <a:fillRect/>
          </a:stretch>
        </p:blipFill>
        <p:spPr>
          <a:xfrm>
            <a:off x="9132809" y="195942"/>
            <a:ext cx="2978007" cy="3095897"/>
          </a:xfrm>
          <a:prstGeom prst="rect">
            <a:avLst/>
          </a:prstGeom>
        </p:spPr>
      </p:pic>
    </p:spTree>
    <p:extLst>
      <p:ext uri="{BB962C8B-B14F-4D97-AF65-F5344CB8AC3E}">
        <p14:creationId xmlns:p14="http://schemas.microsoft.com/office/powerpoint/2010/main" val="32868337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C51984-11D9-944D-9A67-DD5F52FDFA16}"/>
              </a:ext>
            </a:extLst>
          </p:cNvPr>
          <p:cNvSpPr>
            <a:spLocks noGrp="1"/>
          </p:cNvSpPr>
          <p:nvPr>
            <p:ph type="ctrTitle"/>
          </p:nvPr>
        </p:nvSpPr>
        <p:spPr>
          <a:xfrm>
            <a:off x="1261195" y="825482"/>
            <a:ext cx="7277324" cy="4800066"/>
          </a:xfrm>
        </p:spPr>
        <p:txBody>
          <a:bodyPr>
            <a:normAutofit/>
          </a:bodyPr>
          <a:lstStyle/>
          <a:p>
            <a:pPr algn="l"/>
            <a:br>
              <a:rPr lang="es-ES" sz="1300" dirty="0"/>
            </a:br>
            <a:br>
              <a:rPr lang="es-ES" sz="1300" dirty="0"/>
            </a:br>
            <a:br>
              <a:rPr lang="es-ES" sz="1600" dirty="0"/>
            </a:br>
            <a:br>
              <a:rPr lang="es-ES" sz="1600" dirty="0"/>
            </a:br>
            <a:br>
              <a:rPr lang="es-ES" sz="1800" dirty="0">
                <a:latin typeface="+mn-lt"/>
              </a:rPr>
            </a:br>
            <a:r>
              <a:rPr lang="es-ES" sz="1800" b="1" i="1" dirty="0">
                <a:latin typeface="+mn-lt"/>
              </a:rPr>
              <a:t>Articulo 105.4</a:t>
            </a:r>
            <a:br>
              <a:rPr lang="es-ES" sz="1800" dirty="0">
                <a:latin typeface="+mn-lt"/>
              </a:rPr>
            </a:br>
            <a:br>
              <a:rPr lang="es-ES" sz="1800" dirty="0">
                <a:latin typeface="+mn-lt"/>
              </a:rPr>
            </a:br>
            <a:r>
              <a:rPr lang="es-ES" sz="1800" dirty="0">
                <a:latin typeface="+mn-lt"/>
              </a:rPr>
              <a:t>Un Estado miembro podrá permitir que una prescripción veterinaria sea expedida por un profesional distinto de un veterinario, siempre que esté cualificado para ello de conformidad con el Derecho nacional aplicable en el momento de entrada en vigor del presente Reglamento. </a:t>
            </a:r>
            <a:br>
              <a:rPr lang="es-ES" sz="1800" dirty="0">
                <a:latin typeface="+mn-lt"/>
              </a:rPr>
            </a:br>
            <a:br>
              <a:rPr lang="es-ES" sz="1800" dirty="0">
                <a:latin typeface="+mn-lt"/>
              </a:rPr>
            </a:br>
            <a:r>
              <a:rPr lang="es-ES" sz="1800" dirty="0">
                <a:latin typeface="+mn-lt"/>
              </a:rPr>
              <a:t>Dichas prescripciones serán válidas únicamente en ese Estado miembro y no se podrán recetar para medicamentos antimicrobianos u otros medicamentos veterinarios para los que se requiera el diagnóstico de un veterinario.</a:t>
            </a:r>
            <a:br>
              <a:rPr lang="es-ES" sz="1800" dirty="0">
                <a:latin typeface="+mn-lt"/>
              </a:rPr>
            </a:br>
            <a:br>
              <a:rPr lang="es-ES" sz="1800" dirty="0"/>
            </a:br>
            <a:endParaRPr lang="es-ES" sz="1600" dirty="0"/>
          </a:p>
        </p:txBody>
      </p:sp>
      <p:pic>
        <p:nvPicPr>
          <p:cNvPr id="5" name="Imagen 4" descr="Logotipo, nombre de la empresa&#10;&#10;Descripción generada automáticamente">
            <a:extLst>
              <a:ext uri="{FF2B5EF4-FFF2-40B4-BE49-F238E27FC236}">
                <a16:creationId xmlns:a16="http://schemas.microsoft.com/office/drawing/2014/main" id="{1AD1B7BF-6A33-B740-ADE8-A68033F83598}"/>
              </a:ext>
            </a:extLst>
          </p:cNvPr>
          <p:cNvPicPr>
            <a:picLocks noChangeAspect="1"/>
          </p:cNvPicPr>
          <p:nvPr/>
        </p:nvPicPr>
        <p:blipFill>
          <a:blip r:embed="rId2"/>
          <a:stretch>
            <a:fillRect/>
          </a:stretch>
        </p:blipFill>
        <p:spPr>
          <a:xfrm>
            <a:off x="9132809" y="195942"/>
            <a:ext cx="2978007" cy="3095897"/>
          </a:xfrm>
          <a:prstGeom prst="rect">
            <a:avLst/>
          </a:prstGeom>
        </p:spPr>
      </p:pic>
    </p:spTree>
    <p:extLst>
      <p:ext uri="{BB962C8B-B14F-4D97-AF65-F5344CB8AC3E}">
        <p14:creationId xmlns:p14="http://schemas.microsoft.com/office/powerpoint/2010/main" val="36156873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C51984-11D9-944D-9A67-DD5F52FDFA16}"/>
              </a:ext>
            </a:extLst>
          </p:cNvPr>
          <p:cNvSpPr>
            <a:spLocks noGrp="1"/>
          </p:cNvSpPr>
          <p:nvPr>
            <p:ph type="ctrTitle"/>
          </p:nvPr>
        </p:nvSpPr>
        <p:spPr>
          <a:xfrm>
            <a:off x="1261195" y="825483"/>
            <a:ext cx="7277324" cy="4412976"/>
          </a:xfrm>
        </p:spPr>
        <p:txBody>
          <a:bodyPr>
            <a:normAutofit/>
          </a:bodyPr>
          <a:lstStyle/>
          <a:p>
            <a:pPr algn="l"/>
            <a:r>
              <a:rPr lang="es-ES" sz="2200" b="1" i="1" dirty="0">
                <a:latin typeface="+mn-lt"/>
              </a:rPr>
              <a:t>REGLAMENTO UE 2019/6</a:t>
            </a:r>
            <a:br>
              <a:rPr lang="es-ES" sz="1800" dirty="0">
                <a:latin typeface="+mn-lt"/>
              </a:rPr>
            </a:br>
            <a:br>
              <a:rPr lang="es-ES" sz="1800" dirty="0">
                <a:latin typeface="+mn-lt"/>
              </a:rPr>
            </a:br>
            <a:br>
              <a:rPr lang="es-ES" sz="1800" dirty="0">
                <a:latin typeface="+mn-lt"/>
              </a:rPr>
            </a:br>
            <a:br>
              <a:rPr lang="es-ES" sz="1800" dirty="0">
                <a:latin typeface="+mn-lt"/>
              </a:rPr>
            </a:br>
            <a:r>
              <a:rPr lang="es-ES" sz="2000" dirty="0">
                <a:latin typeface="+mn-lt"/>
              </a:rPr>
              <a:t>-La cantidad prescrita de medicamentos se limitará a la necesaria para el tratamiento o terapia de que se trate. </a:t>
            </a:r>
            <a:br>
              <a:rPr lang="es-ES" sz="2000" dirty="0">
                <a:latin typeface="+mn-lt"/>
              </a:rPr>
            </a:br>
            <a:br>
              <a:rPr lang="es-ES" sz="2000" dirty="0">
                <a:latin typeface="+mn-lt"/>
              </a:rPr>
            </a:br>
            <a:br>
              <a:rPr lang="es-ES" sz="2000" dirty="0">
                <a:latin typeface="+mn-lt"/>
              </a:rPr>
            </a:br>
            <a:br>
              <a:rPr lang="es-ES" sz="2000" dirty="0">
                <a:latin typeface="+mn-lt"/>
              </a:rPr>
            </a:br>
            <a:r>
              <a:rPr lang="es-ES" sz="2000" dirty="0">
                <a:latin typeface="+mn-lt"/>
              </a:rPr>
              <a:t>- Validez 30 días.</a:t>
            </a:r>
            <a:br>
              <a:rPr lang="es-ES" sz="2000" dirty="0">
                <a:latin typeface="+mn-lt"/>
              </a:rPr>
            </a:br>
            <a:r>
              <a:rPr lang="es-ES" sz="2000" dirty="0">
                <a:latin typeface="+mn-lt"/>
              </a:rPr>
              <a:t>- Antimicrobianos 5 días.</a:t>
            </a:r>
            <a:br>
              <a:rPr lang="es-ES" sz="1600" dirty="0"/>
            </a:br>
            <a:br>
              <a:rPr lang="es-ES" sz="1600" dirty="0"/>
            </a:br>
            <a:br>
              <a:rPr lang="es-ES" sz="1800" dirty="0"/>
            </a:br>
            <a:br>
              <a:rPr lang="es-ES" sz="1800" dirty="0"/>
            </a:br>
            <a:endParaRPr lang="es-ES" sz="1600" dirty="0"/>
          </a:p>
        </p:txBody>
      </p:sp>
      <p:pic>
        <p:nvPicPr>
          <p:cNvPr id="5" name="Imagen 4" descr="Logotipo, nombre de la empresa&#10;&#10;Descripción generada automáticamente">
            <a:extLst>
              <a:ext uri="{FF2B5EF4-FFF2-40B4-BE49-F238E27FC236}">
                <a16:creationId xmlns:a16="http://schemas.microsoft.com/office/drawing/2014/main" id="{1A7B2015-13CD-A045-944C-08A877DF1E8D}"/>
              </a:ext>
            </a:extLst>
          </p:cNvPr>
          <p:cNvPicPr>
            <a:picLocks noChangeAspect="1"/>
          </p:cNvPicPr>
          <p:nvPr/>
        </p:nvPicPr>
        <p:blipFill>
          <a:blip r:embed="rId2"/>
          <a:stretch>
            <a:fillRect/>
          </a:stretch>
        </p:blipFill>
        <p:spPr>
          <a:xfrm>
            <a:off x="9132809" y="195942"/>
            <a:ext cx="2978007" cy="3095897"/>
          </a:xfrm>
          <a:prstGeom prst="rect">
            <a:avLst/>
          </a:prstGeom>
        </p:spPr>
      </p:pic>
    </p:spTree>
    <p:extLst>
      <p:ext uri="{BB962C8B-B14F-4D97-AF65-F5344CB8AC3E}">
        <p14:creationId xmlns:p14="http://schemas.microsoft.com/office/powerpoint/2010/main" val="7784555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C51984-11D9-944D-9A67-DD5F52FDFA16}"/>
              </a:ext>
            </a:extLst>
          </p:cNvPr>
          <p:cNvSpPr>
            <a:spLocks noGrp="1"/>
          </p:cNvSpPr>
          <p:nvPr>
            <p:ph type="ctrTitle"/>
          </p:nvPr>
        </p:nvSpPr>
        <p:spPr>
          <a:xfrm>
            <a:off x="1261195" y="825483"/>
            <a:ext cx="7277324" cy="4412976"/>
          </a:xfrm>
        </p:spPr>
        <p:txBody>
          <a:bodyPr>
            <a:normAutofit/>
          </a:bodyPr>
          <a:lstStyle/>
          <a:p>
            <a:pPr algn="l"/>
            <a:r>
              <a:rPr lang="es-ES" sz="2000" b="1" i="1" dirty="0">
                <a:latin typeface="+mn-lt"/>
              </a:rPr>
              <a:t>NUEVO RD.</a:t>
            </a:r>
            <a:br>
              <a:rPr lang="es-ES" sz="1800" dirty="0">
                <a:latin typeface="+mn-lt"/>
              </a:rPr>
            </a:br>
            <a:br>
              <a:rPr lang="es-ES" sz="1800" dirty="0">
                <a:latin typeface="+mn-lt"/>
              </a:rPr>
            </a:br>
            <a:r>
              <a:rPr lang="es-ES" sz="1800" dirty="0">
                <a:latin typeface="+mn-lt"/>
              </a:rPr>
              <a:t>- Desarrollo de aspectos no contemplados en normativa comunitaria o bien aquellos puntos que se dejan al arbitrio de los EEMM.</a:t>
            </a:r>
            <a:br>
              <a:rPr lang="es-ES" sz="1800" dirty="0">
                <a:latin typeface="+mn-lt"/>
              </a:rPr>
            </a:br>
            <a:br>
              <a:rPr lang="es-ES" sz="1800" dirty="0">
                <a:latin typeface="+mn-lt"/>
              </a:rPr>
            </a:br>
            <a:r>
              <a:rPr lang="es-ES" sz="1800" dirty="0">
                <a:latin typeface="+mn-lt"/>
              </a:rPr>
              <a:t>	- Regulación de las plataformas de prescripción</a:t>
            </a:r>
            <a:br>
              <a:rPr lang="es-ES" sz="1800" dirty="0">
                <a:latin typeface="+mn-lt"/>
              </a:rPr>
            </a:br>
            <a:r>
              <a:rPr lang="es-ES" sz="1800" dirty="0">
                <a:latin typeface="+mn-lt"/>
              </a:rPr>
              <a:t>	- Ventas por minoristas.</a:t>
            </a:r>
            <a:br>
              <a:rPr lang="es-ES" sz="1800" dirty="0">
                <a:latin typeface="+mn-lt"/>
              </a:rPr>
            </a:br>
            <a:r>
              <a:rPr lang="es-ES" sz="1800" dirty="0">
                <a:latin typeface="+mn-lt"/>
              </a:rPr>
              <a:t>	- Ventas por internet.</a:t>
            </a:r>
            <a:br>
              <a:rPr lang="es-ES" sz="1800" dirty="0">
                <a:latin typeface="+mn-lt"/>
              </a:rPr>
            </a:br>
            <a:r>
              <a:rPr lang="es-ES" sz="1800" dirty="0">
                <a:latin typeface="+mn-lt"/>
              </a:rPr>
              <a:t>	- Prescripción.</a:t>
            </a:r>
            <a:br>
              <a:rPr lang="es-ES" sz="2000" dirty="0"/>
            </a:br>
            <a:endParaRPr lang="es-ES" sz="1600" dirty="0"/>
          </a:p>
        </p:txBody>
      </p:sp>
      <p:pic>
        <p:nvPicPr>
          <p:cNvPr id="5" name="Imagen 4" descr="Logotipo, nombre de la empresa&#10;&#10;Descripción generada automáticamente">
            <a:extLst>
              <a:ext uri="{FF2B5EF4-FFF2-40B4-BE49-F238E27FC236}">
                <a16:creationId xmlns:a16="http://schemas.microsoft.com/office/drawing/2014/main" id="{B86502FE-C20E-4C40-9A36-3A4934C65C3F}"/>
              </a:ext>
            </a:extLst>
          </p:cNvPr>
          <p:cNvPicPr>
            <a:picLocks noChangeAspect="1"/>
          </p:cNvPicPr>
          <p:nvPr/>
        </p:nvPicPr>
        <p:blipFill>
          <a:blip r:embed="rId2"/>
          <a:stretch>
            <a:fillRect/>
          </a:stretch>
        </p:blipFill>
        <p:spPr>
          <a:xfrm>
            <a:off x="9132809" y="195942"/>
            <a:ext cx="2978007" cy="3095897"/>
          </a:xfrm>
          <a:prstGeom prst="rect">
            <a:avLst/>
          </a:prstGeom>
        </p:spPr>
      </p:pic>
    </p:spTree>
    <p:extLst>
      <p:ext uri="{BB962C8B-B14F-4D97-AF65-F5344CB8AC3E}">
        <p14:creationId xmlns:p14="http://schemas.microsoft.com/office/powerpoint/2010/main" val="19369103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esquinas redondeadas 4">
            <a:extLst>
              <a:ext uri="{FF2B5EF4-FFF2-40B4-BE49-F238E27FC236}">
                <a16:creationId xmlns:a16="http://schemas.microsoft.com/office/drawing/2014/main" id="{21B87206-3CDD-43D7-84BC-83FA6E20544C}"/>
              </a:ext>
            </a:extLst>
          </p:cNvPr>
          <p:cNvSpPr/>
          <p:nvPr/>
        </p:nvSpPr>
        <p:spPr>
          <a:xfrm>
            <a:off x="687387" y="1457736"/>
            <a:ext cx="3394363" cy="914400"/>
          </a:xfrm>
          <a:prstGeom prst="roundRect">
            <a:avLst/>
          </a:prstGeom>
          <a:solidFill>
            <a:srgbClr val="92D050"/>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s-ES" sz="2000" dirty="0"/>
              <a:t>Considerando 47</a:t>
            </a:r>
          </a:p>
        </p:txBody>
      </p:sp>
      <p:sp>
        <p:nvSpPr>
          <p:cNvPr id="6" name="Flecha: hacia abajo 5">
            <a:extLst>
              <a:ext uri="{FF2B5EF4-FFF2-40B4-BE49-F238E27FC236}">
                <a16:creationId xmlns:a16="http://schemas.microsoft.com/office/drawing/2014/main" id="{7A1E2247-C2A6-4C35-BC70-7C76054968C0}"/>
              </a:ext>
            </a:extLst>
          </p:cNvPr>
          <p:cNvSpPr/>
          <p:nvPr/>
        </p:nvSpPr>
        <p:spPr>
          <a:xfrm>
            <a:off x="1250909" y="2869390"/>
            <a:ext cx="2684030" cy="498766"/>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ES"/>
          </a:p>
        </p:txBody>
      </p:sp>
      <p:sp>
        <p:nvSpPr>
          <p:cNvPr id="7" name="Flecha: hacia abajo 6">
            <a:extLst>
              <a:ext uri="{FF2B5EF4-FFF2-40B4-BE49-F238E27FC236}">
                <a16:creationId xmlns:a16="http://schemas.microsoft.com/office/drawing/2014/main" id="{8E242619-4D2F-494C-9059-2AE89C3939EB}"/>
              </a:ext>
            </a:extLst>
          </p:cNvPr>
          <p:cNvSpPr/>
          <p:nvPr/>
        </p:nvSpPr>
        <p:spPr>
          <a:xfrm>
            <a:off x="7048768" y="2869391"/>
            <a:ext cx="2258290" cy="331309"/>
          </a:xfrm>
          <a:prstGeom prst="downArrow">
            <a:avLst/>
          </a:prstGeom>
          <a:solidFill>
            <a:srgbClr val="FF0000"/>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s-ES"/>
          </a:p>
        </p:txBody>
      </p:sp>
      <p:sp>
        <p:nvSpPr>
          <p:cNvPr id="10" name="Rectángulo 9">
            <a:extLst>
              <a:ext uri="{FF2B5EF4-FFF2-40B4-BE49-F238E27FC236}">
                <a16:creationId xmlns:a16="http://schemas.microsoft.com/office/drawing/2014/main" id="{EDF2703D-C5FC-4126-9C82-B7C2958F5A36}"/>
              </a:ext>
            </a:extLst>
          </p:cNvPr>
          <p:cNvSpPr/>
          <p:nvPr/>
        </p:nvSpPr>
        <p:spPr>
          <a:xfrm>
            <a:off x="477079" y="3616789"/>
            <a:ext cx="3813028" cy="2821655"/>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600" dirty="0"/>
              <a:t>Los veterinarios deben garantizar que no se encuentran en una situación de conflicto de intereses cuando prescriben medicamentos, </a:t>
            </a:r>
            <a:r>
              <a:rPr lang="es-ES" sz="1600" u="sng" dirty="0"/>
              <a:t>al mismo tiempo que se reconoce su legítima actividad de venta al por menor </a:t>
            </a:r>
            <a:r>
              <a:rPr lang="es-ES" sz="1600" i="1" u="sng" dirty="0"/>
              <a:t>de conformidad con el Derecho nacional.</a:t>
            </a:r>
          </a:p>
        </p:txBody>
      </p:sp>
      <p:sp>
        <p:nvSpPr>
          <p:cNvPr id="12" name="Rectángulo 11">
            <a:extLst>
              <a:ext uri="{FF2B5EF4-FFF2-40B4-BE49-F238E27FC236}">
                <a16:creationId xmlns:a16="http://schemas.microsoft.com/office/drawing/2014/main" id="{EFDB1691-FD66-4BE0-BBC6-C7B09CFF1789}"/>
              </a:ext>
            </a:extLst>
          </p:cNvPr>
          <p:cNvSpPr/>
          <p:nvPr/>
        </p:nvSpPr>
        <p:spPr>
          <a:xfrm>
            <a:off x="5198166" y="3279914"/>
            <a:ext cx="6107144" cy="3448726"/>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600" b="1" i="1" dirty="0"/>
              <a:t>RDL1/2.015.</a:t>
            </a:r>
          </a:p>
          <a:p>
            <a:br>
              <a:rPr lang="es-ES" sz="1600" dirty="0"/>
            </a:br>
            <a:r>
              <a:rPr lang="es-ES" sz="1600" dirty="0"/>
              <a:t>Artículo 4. Garantías de independencia.</a:t>
            </a:r>
          </a:p>
          <a:p>
            <a:r>
              <a:rPr lang="es-ES" sz="1600" dirty="0"/>
              <a:t> </a:t>
            </a:r>
            <a:br>
              <a:rPr lang="es-ES" sz="1600" dirty="0"/>
            </a:br>
            <a:r>
              <a:rPr lang="es-ES" sz="1600" dirty="0"/>
              <a:t>1. Sin perjuicio de las incompatibilidades establecidas para el ejercicio de actividades públicas, </a:t>
            </a:r>
            <a:r>
              <a:rPr lang="es-ES" sz="1600" i="1" u="sng" dirty="0"/>
              <a:t>el ejercicio clínico de la medicina, de la odontología, de la veterinaria, así como de otras profesiones sanitarias con facultad para prescribir o indicar la dispensación de los medicamentos</a:t>
            </a:r>
            <a:r>
              <a:rPr lang="es-ES" sz="1600" dirty="0"/>
              <a:t>, será incompatible con cualquier clase de intereses económicos directos derivados de la fabricación, elaboración, distribución, intermediación y </a:t>
            </a:r>
            <a:r>
              <a:rPr lang="es-ES" sz="1600" i="1" u="sng" dirty="0"/>
              <a:t>comercialización </a:t>
            </a:r>
            <a:r>
              <a:rPr lang="es-ES" sz="1600" dirty="0"/>
              <a:t>de los medicamentos y productos sanitarios.</a:t>
            </a:r>
          </a:p>
          <a:p>
            <a:br>
              <a:rPr lang="es-ES" sz="1400" dirty="0"/>
            </a:br>
            <a:endParaRPr lang="es-ES" sz="1400" dirty="0"/>
          </a:p>
        </p:txBody>
      </p:sp>
      <p:sp>
        <p:nvSpPr>
          <p:cNvPr id="4" name="Rectángulo: esquinas redondeadas 3">
            <a:extLst>
              <a:ext uri="{FF2B5EF4-FFF2-40B4-BE49-F238E27FC236}">
                <a16:creationId xmlns:a16="http://schemas.microsoft.com/office/drawing/2014/main" id="{B94E1386-0484-4FC5-823E-FD269098C6F5}"/>
              </a:ext>
            </a:extLst>
          </p:cNvPr>
          <p:cNvSpPr/>
          <p:nvPr/>
        </p:nvSpPr>
        <p:spPr>
          <a:xfrm>
            <a:off x="5580042" y="735497"/>
            <a:ext cx="5502087" cy="1918251"/>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1600" b="1" i="1" dirty="0"/>
              <a:t>Artículo 103 Venta al por menor y registro de medicamentos veterinarios.</a:t>
            </a:r>
          </a:p>
          <a:p>
            <a:pPr algn="just"/>
            <a:r>
              <a:rPr lang="es-ES" sz="1600" dirty="0"/>
              <a:t> </a:t>
            </a:r>
            <a:br>
              <a:rPr lang="es-ES" sz="1600" dirty="0"/>
            </a:br>
            <a:r>
              <a:rPr lang="es-ES" sz="1600" dirty="0"/>
              <a:t>1. Las normas sobre la venta al por menor de medicamentos veterinarios serán determinadas por el Derecho nacional, salvo que se disponga de otro modo en el presente Reglamento.</a:t>
            </a:r>
          </a:p>
        </p:txBody>
      </p:sp>
      <p:sp>
        <p:nvSpPr>
          <p:cNvPr id="8" name="Flecha: a la derecha 7">
            <a:extLst>
              <a:ext uri="{FF2B5EF4-FFF2-40B4-BE49-F238E27FC236}">
                <a16:creationId xmlns:a16="http://schemas.microsoft.com/office/drawing/2014/main" id="{7BF59FBE-ECF4-4940-84E9-BEC16D13B00F}"/>
              </a:ext>
            </a:extLst>
          </p:cNvPr>
          <p:cNvSpPr/>
          <p:nvPr/>
        </p:nvSpPr>
        <p:spPr>
          <a:xfrm>
            <a:off x="4514774" y="4425082"/>
            <a:ext cx="330921" cy="120506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493690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esquinas redondeadas 4">
            <a:extLst>
              <a:ext uri="{FF2B5EF4-FFF2-40B4-BE49-F238E27FC236}">
                <a16:creationId xmlns:a16="http://schemas.microsoft.com/office/drawing/2014/main" id="{21B87206-3CDD-43D7-84BC-83FA6E20544C}"/>
              </a:ext>
            </a:extLst>
          </p:cNvPr>
          <p:cNvSpPr/>
          <p:nvPr/>
        </p:nvSpPr>
        <p:spPr>
          <a:xfrm>
            <a:off x="811035" y="1565565"/>
            <a:ext cx="5152444" cy="914400"/>
          </a:xfrm>
          <a:prstGeom prst="roundRect">
            <a:avLst/>
          </a:prstGeom>
          <a:solidFill>
            <a:srgbClr val="92D050"/>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s-ES" dirty="0">
                <a:solidFill>
                  <a:schemeClr val="bg1"/>
                </a:solidFill>
              </a:rPr>
              <a:t>AÑO 2004</a:t>
            </a:r>
          </a:p>
        </p:txBody>
      </p:sp>
      <p:sp>
        <p:nvSpPr>
          <p:cNvPr id="6" name="Flecha: hacia abajo 5">
            <a:extLst>
              <a:ext uri="{FF2B5EF4-FFF2-40B4-BE49-F238E27FC236}">
                <a16:creationId xmlns:a16="http://schemas.microsoft.com/office/drawing/2014/main" id="{7A1E2247-C2A6-4C35-BC70-7C76054968C0}"/>
              </a:ext>
            </a:extLst>
          </p:cNvPr>
          <p:cNvSpPr/>
          <p:nvPr/>
        </p:nvSpPr>
        <p:spPr>
          <a:xfrm>
            <a:off x="2417438" y="2916382"/>
            <a:ext cx="1939636" cy="900546"/>
          </a:xfrm>
          <a:prstGeom prst="downArrow">
            <a:avLst/>
          </a:prstGeom>
          <a:solidFill>
            <a:srgbClr val="00B0F0"/>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s-ES"/>
          </a:p>
        </p:txBody>
      </p:sp>
      <p:sp>
        <p:nvSpPr>
          <p:cNvPr id="7" name="Flecha: hacia abajo 6">
            <a:extLst>
              <a:ext uri="{FF2B5EF4-FFF2-40B4-BE49-F238E27FC236}">
                <a16:creationId xmlns:a16="http://schemas.microsoft.com/office/drawing/2014/main" id="{8E242619-4D2F-494C-9059-2AE89C3939EB}"/>
              </a:ext>
            </a:extLst>
          </p:cNvPr>
          <p:cNvSpPr/>
          <p:nvPr/>
        </p:nvSpPr>
        <p:spPr>
          <a:xfrm>
            <a:off x="7797097" y="2874819"/>
            <a:ext cx="1939636" cy="900547"/>
          </a:xfrm>
          <a:prstGeom prst="downArrow">
            <a:avLst/>
          </a:prstGeom>
          <a:solidFill>
            <a:srgbClr val="00B0F0"/>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s-ES"/>
          </a:p>
        </p:txBody>
      </p:sp>
      <p:sp>
        <p:nvSpPr>
          <p:cNvPr id="10" name="Rectángulo 9">
            <a:extLst>
              <a:ext uri="{FF2B5EF4-FFF2-40B4-BE49-F238E27FC236}">
                <a16:creationId xmlns:a16="http://schemas.microsoft.com/office/drawing/2014/main" id="{EDF2703D-C5FC-4126-9C82-B7C2958F5A36}"/>
              </a:ext>
            </a:extLst>
          </p:cNvPr>
          <p:cNvSpPr/>
          <p:nvPr/>
        </p:nvSpPr>
        <p:spPr>
          <a:xfrm>
            <a:off x="811034" y="4253345"/>
            <a:ext cx="5152444" cy="160712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1400" dirty="0"/>
              <a:t>A finales de año se mantienen contacto con asociaciones sectoriales (AVEPA) ante la posibilidad de modificación del RD 109/1995.</a:t>
            </a:r>
          </a:p>
        </p:txBody>
      </p:sp>
      <p:sp>
        <p:nvSpPr>
          <p:cNvPr id="12" name="Rectángulo 11">
            <a:extLst>
              <a:ext uri="{FF2B5EF4-FFF2-40B4-BE49-F238E27FC236}">
                <a16:creationId xmlns:a16="http://schemas.microsoft.com/office/drawing/2014/main" id="{EFDB1691-FD66-4BE0-BBC6-C7B09CFF1789}"/>
              </a:ext>
            </a:extLst>
          </p:cNvPr>
          <p:cNvSpPr/>
          <p:nvPr/>
        </p:nvSpPr>
        <p:spPr>
          <a:xfrm>
            <a:off x="6228523" y="4253345"/>
            <a:ext cx="5076786" cy="1607128"/>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1400" dirty="0"/>
              <a:t>CGCVE y </a:t>
            </a:r>
            <a:r>
              <a:rPr lang="es-ES" sz="1400" dirty="0" err="1"/>
              <a:t>repres</a:t>
            </a:r>
            <a:r>
              <a:rPr lang="es-ES" sz="1400" dirty="0"/>
              <a:t>. Sector se reúnen en MAPA a propuesta de la </a:t>
            </a:r>
            <a:r>
              <a:rPr lang="es-ES" sz="1400" dirty="0" err="1"/>
              <a:t>SGMed</a:t>
            </a:r>
            <a:r>
              <a:rPr lang="es-ES" sz="1400" dirty="0"/>
              <a:t>. uso veterinario del MISACO y SGSA MAPA directiva  2004/28. En 2.005 escrito a </a:t>
            </a:r>
            <a:r>
              <a:rPr lang="es-ES" sz="1400" dirty="0" err="1"/>
              <a:t>SGMed</a:t>
            </a:r>
            <a:r>
              <a:rPr lang="es-ES" sz="1400" dirty="0"/>
              <a:t>. uso veterinario propuesta de mod. del RD 109/1995, mod. del art. 91 para impedir que los medicamentos no sujetos a prescripción se pudieran vender en un cuarto canal. En la ley 29/2006 desaparecen los animales de compañía de esa posibilidad.</a:t>
            </a:r>
          </a:p>
        </p:txBody>
      </p:sp>
      <p:sp>
        <p:nvSpPr>
          <p:cNvPr id="4" name="Rectángulo: esquinas redondeadas 3">
            <a:extLst>
              <a:ext uri="{FF2B5EF4-FFF2-40B4-BE49-F238E27FC236}">
                <a16:creationId xmlns:a16="http://schemas.microsoft.com/office/drawing/2014/main" id="{B94E1386-0484-4FC5-823E-FD269098C6F5}"/>
              </a:ext>
            </a:extLst>
          </p:cNvPr>
          <p:cNvSpPr/>
          <p:nvPr/>
        </p:nvSpPr>
        <p:spPr>
          <a:xfrm>
            <a:off x="6228523" y="1565565"/>
            <a:ext cx="5076785" cy="91440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AÑO 2005 Y 2006</a:t>
            </a:r>
          </a:p>
        </p:txBody>
      </p:sp>
    </p:spTree>
    <p:extLst>
      <p:ext uri="{BB962C8B-B14F-4D97-AF65-F5344CB8AC3E}">
        <p14:creationId xmlns:p14="http://schemas.microsoft.com/office/powerpoint/2010/main" val="2455920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esquinas redondeadas 4">
            <a:extLst>
              <a:ext uri="{FF2B5EF4-FFF2-40B4-BE49-F238E27FC236}">
                <a16:creationId xmlns:a16="http://schemas.microsoft.com/office/drawing/2014/main" id="{21B87206-3CDD-43D7-84BC-83FA6E20544C}"/>
              </a:ext>
            </a:extLst>
          </p:cNvPr>
          <p:cNvSpPr/>
          <p:nvPr/>
        </p:nvSpPr>
        <p:spPr>
          <a:xfrm>
            <a:off x="1139688" y="1565565"/>
            <a:ext cx="4637657" cy="914400"/>
          </a:xfrm>
          <a:prstGeom prst="roundRect">
            <a:avLst/>
          </a:prstGeom>
          <a:solidFill>
            <a:srgbClr val="92D050"/>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s-ES" dirty="0">
                <a:solidFill>
                  <a:schemeClr val="bg1"/>
                </a:solidFill>
              </a:rPr>
              <a:t>AÑO 2012</a:t>
            </a:r>
          </a:p>
        </p:txBody>
      </p:sp>
      <p:sp>
        <p:nvSpPr>
          <p:cNvPr id="6" name="Flecha: hacia abajo 5">
            <a:extLst>
              <a:ext uri="{FF2B5EF4-FFF2-40B4-BE49-F238E27FC236}">
                <a16:creationId xmlns:a16="http://schemas.microsoft.com/office/drawing/2014/main" id="{7A1E2247-C2A6-4C35-BC70-7C76054968C0}"/>
              </a:ext>
            </a:extLst>
          </p:cNvPr>
          <p:cNvSpPr/>
          <p:nvPr/>
        </p:nvSpPr>
        <p:spPr>
          <a:xfrm>
            <a:off x="2488698" y="3006436"/>
            <a:ext cx="1939636" cy="900546"/>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ES" dirty="0">
                <a:solidFill>
                  <a:srgbClr val="00B0F0"/>
                </a:solidFill>
              </a:rPr>
              <a:t> </a:t>
            </a:r>
          </a:p>
        </p:txBody>
      </p:sp>
      <p:sp>
        <p:nvSpPr>
          <p:cNvPr id="7" name="Flecha: hacia abajo 6">
            <a:extLst>
              <a:ext uri="{FF2B5EF4-FFF2-40B4-BE49-F238E27FC236}">
                <a16:creationId xmlns:a16="http://schemas.microsoft.com/office/drawing/2014/main" id="{8E242619-4D2F-494C-9059-2AE89C3939EB}"/>
              </a:ext>
            </a:extLst>
          </p:cNvPr>
          <p:cNvSpPr/>
          <p:nvPr/>
        </p:nvSpPr>
        <p:spPr>
          <a:xfrm>
            <a:off x="7863367" y="3006436"/>
            <a:ext cx="1939636" cy="900547"/>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ES"/>
          </a:p>
        </p:txBody>
      </p:sp>
      <p:sp>
        <p:nvSpPr>
          <p:cNvPr id="10" name="Rectángulo 9">
            <a:extLst>
              <a:ext uri="{FF2B5EF4-FFF2-40B4-BE49-F238E27FC236}">
                <a16:creationId xmlns:a16="http://schemas.microsoft.com/office/drawing/2014/main" id="{EDF2703D-C5FC-4126-9C82-B7C2958F5A36}"/>
              </a:ext>
            </a:extLst>
          </p:cNvPr>
          <p:cNvSpPr/>
          <p:nvPr/>
        </p:nvSpPr>
        <p:spPr>
          <a:xfrm>
            <a:off x="1139689" y="4211779"/>
            <a:ext cx="4776202" cy="1974335"/>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1400" dirty="0"/>
              <a:t>Gestiones para modificar el art. 38 de la Ley29/2006 y que se autorice a los veterinarios para la dispensación a los animales bajo su cuidado.</a:t>
            </a:r>
          </a:p>
          <a:p>
            <a:pPr algn="just"/>
            <a:r>
              <a:rPr lang="es-ES" sz="1400" dirty="0"/>
              <a:t>- 28/5/2012 a SGT M. Sanidad.</a:t>
            </a:r>
          </a:p>
          <a:p>
            <a:pPr algn="just"/>
            <a:r>
              <a:rPr lang="es-ES" sz="1400" dirty="0"/>
              <a:t>- 30/5/2012  a SGT </a:t>
            </a:r>
            <a:r>
              <a:rPr lang="es-ES" sz="1400" dirty="0" err="1"/>
              <a:t>M.Sanidad</a:t>
            </a:r>
            <a:r>
              <a:rPr lang="es-ES" sz="1400" dirty="0"/>
              <a:t> 2 alegaciones en relación a la modificación de la Ley 29/2006.</a:t>
            </a:r>
          </a:p>
        </p:txBody>
      </p:sp>
      <p:sp>
        <p:nvSpPr>
          <p:cNvPr id="12" name="Rectángulo 11">
            <a:extLst>
              <a:ext uri="{FF2B5EF4-FFF2-40B4-BE49-F238E27FC236}">
                <a16:creationId xmlns:a16="http://schemas.microsoft.com/office/drawing/2014/main" id="{EFDB1691-FD66-4BE0-BBC6-C7B09CFF1789}"/>
              </a:ext>
            </a:extLst>
          </p:cNvPr>
          <p:cNvSpPr/>
          <p:nvPr/>
        </p:nvSpPr>
        <p:spPr>
          <a:xfrm>
            <a:off x="6614059" y="4224550"/>
            <a:ext cx="4438253" cy="1961564"/>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1400" dirty="0"/>
              <a:t>- 16/1/2013 solicitud de reunión a Ministra de Sanidad.</a:t>
            </a:r>
            <a:br>
              <a:rPr lang="es-ES" sz="1400" dirty="0"/>
            </a:br>
            <a:r>
              <a:rPr lang="es-ES" sz="1400" dirty="0"/>
              <a:t>- 8/2/2013 remisión a Secretaria de la Ministra de   propuesta de modificación de Ley 29/2006.</a:t>
            </a:r>
          </a:p>
          <a:p>
            <a:pPr algn="just"/>
            <a:r>
              <a:rPr lang="es-ES" sz="1400" dirty="0"/>
              <a:t>- 26/4/2013 reunión </a:t>
            </a:r>
            <a:r>
              <a:rPr lang="es-ES" sz="1400" dirty="0" err="1"/>
              <a:t>Veterindustria</a:t>
            </a:r>
            <a:r>
              <a:rPr lang="es-ES" sz="1400" dirty="0"/>
              <a:t> y AEMASA.</a:t>
            </a:r>
          </a:p>
          <a:p>
            <a:pPr algn="just"/>
            <a:r>
              <a:rPr lang="es-ES" sz="1400" dirty="0"/>
              <a:t>- 10/5/2013 se remite propuesta de modificación de Ley 29/2006 a;</a:t>
            </a:r>
          </a:p>
          <a:p>
            <a:pPr algn="ctr"/>
            <a:r>
              <a:rPr lang="es-ES" sz="1400" dirty="0"/>
              <a:t>GPP CiU PSOE</a:t>
            </a:r>
            <a:br>
              <a:rPr lang="es-ES" sz="1100" dirty="0"/>
            </a:br>
            <a:r>
              <a:rPr lang="es-ES" sz="1100" dirty="0"/>
              <a:t>	</a:t>
            </a:r>
          </a:p>
        </p:txBody>
      </p:sp>
      <p:sp>
        <p:nvSpPr>
          <p:cNvPr id="4" name="Rectángulo: esquinas redondeadas 3">
            <a:extLst>
              <a:ext uri="{FF2B5EF4-FFF2-40B4-BE49-F238E27FC236}">
                <a16:creationId xmlns:a16="http://schemas.microsoft.com/office/drawing/2014/main" id="{B94E1386-0484-4FC5-823E-FD269098C6F5}"/>
              </a:ext>
            </a:extLst>
          </p:cNvPr>
          <p:cNvSpPr/>
          <p:nvPr/>
        </p:nvSpPr>
        <p:spPr>
          <a:xfrm>
            <a:off x="6614061" y="1565565"/>
            <a:ext cx="4438251" cy="91440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AÑO 2013</a:t>
            </a:r>
          </a:p>
        </p:txBody>
      </p:sp>
    </p:spTree>
    <p:extLst>
      <p:ext uri="{BB962C8B-B14F-4D97-AF65-F5344CB8AC3E}">
        <p14:creationId xmlns:p14="http://schemas.microsoft.com/office/powerpoint/2010/main" val="1410205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Imagen que contiene Cuadrado&#10;&#10;Descripción generada automáticamente">
            <a:extLst>
              <a:ext uri="{FF2B5EF4-FFF2-40B4-BE49-F238E27FC236}">
                <a16:creationId xmlns:a16="http://schemas.microsoft.com/office/drawing/2014/main" id="{BE975B28-8B2F-C146-9B71-1A72B04208D7}"/>
              </a:ext>
            </a:extLst>
          </p:cNvPr>
          <p:cNvPicPr>
            <a:picLocks noChangeAspect="1"/>
          </p:cNvPicPr>
          <p:nvPr/>
        </p:nvPicPr>
        <p:blipFill>
          <a:blip r:embed="rId2"/>
          <a:stretch>
            <a:fillRect/>
          </a:stretch>
        </p:blipFill>
        <p:spPr>
          <a:xfrm>
            <a:off x="8478982" y="2408118"/>
            <a:ext cx="3255818" cy="2537467"/>
          </a:xfrm>
          <a:prstGeom prst="rect">
            <a:avLst/>
          </a:prstGeom>
          <a:ln>
            <a:gradFill flip="none" rotWithShape="1">
              <a:gsLst>
                <a:gs pos="86000">
                  <a:schemeClr val="accent6">
                    <a:lumMod val="67000"/>
                  </a:schemeClr>
                </a:gs>
                <a:gs pos="20000">
                  <a:schemeClr val="accent6">
                    <a:lumMod val="97000"/>
                    <a:lumOff val="3000"/>
                  </a:schemeClr>
                </a:gs>
                <a:gs pos="100000">
                  <a:schemeClr val="accent6">
                    <a:lumMod val="60000"/>
                    <a:lumOff val="40000"/>
                  </a:schemeClr>
                </a:gs>
              </a:gsLst>
              <a:lin ang="16200000" scaled="1"/>
              <a:tileRect/>
            </a:gradFill>
          </a:ln>
          <a:effectLst>
            <a:innerShdw blurRad="127000">
              <a:prstClr val="black">
                <a:alpha val="90000"/>
              </a:prstClr>
            </a:innerShdw>
          </a:effectLst>
        </p:spPr>
      </p:pic>
      <p:sp>
        <p:nvSpPr>
          <p:cNvPr id="6" name="CuadroTexto 5">
            <a:extLst>
              <a:ext uri="{FF2B5EF4-FFF2-40B4-BE49-F238E27FC236}">
                <a16:creationId xmlns:a16="http://schemas.microsoft.com/office/drawing/2014/main" id="{EFB36766-DB3E-8C45-AAB7-ED562464EE4F}"/>
              </a:ext>
            </a:extLst>
          </p:cNvPr>
          <p:cNvSpPr txBox="1"/>
          <p:nvPr/>
        </p:nvSpPr>
        <p:spPr>
          <a:xfrm>
            <a:off x="457200" y="2895600"/>
            <a:ext cx="7897091" cy="1593274"/>
          </a:xfrm>
          <a:prstGeom prst="rect">
            <a:avLst/>
          </a:prstGeom>
        </p:spPr>
        <p:txBody>
          <a:bodyPr vert="horz" lIns="91440" tIns="45720" rIns="91440" bIns="45720" rtlCol="0" anchor="ctr">
            <a:normAutofit/>
          </a:bodyPr>
          <a:lstStyle/>
          <a:p>
            <a:pPr defTabSz="914400">
              <a:lnSpc>
                <a:spcPct val="110000"/>
              </a:lnSpc>
              <a:spcAft>
                <a:spcPts val="600"/>
              </a:spcAft>
              <a:buClr>
                <a:schemeClr val="accent6"/>
              </a:buClr>
              <a:buSzPct val="90000"/>
              <a:buFont typeface="Wingdings" panose="05000000000000000000" pitchFamily="2" charset="2"/>
              <a:buChar char="§"/>
            </a:pPr>
            <a:endParaRPr lang="en-US" sz="1400" b="1" dirty="0">
              <a:solidFill>
                <a:schemeClr val="bg1"/>
              </a:solidFill>
            </a:endParaRPr>
          </a:p>
        </p:txBody>
      </p:sp>
      <p:sp>
        <p:nvSpPr>
          <p:cNvPr id="12" name="CuadroTexto 11">
            <a:extLst>
              <a:ext uri="{FF2B5EF4-FFF2-40B4-BE49-F238E27FC236}">
                <a16:creationId xmlns:a16="http://schemas.microsoft.com/office/drawing/2014/main" id="{4D6B965D-D196-4CB8-ACE1-34104FEDE2DA}"/>
              </a:ext>
            </a:extLst>
          </p:cNvPr>
          <p:cNvSpPr txBox="1"/>
          <p:nvPr/>
        </p:nvSpPr>
        <p:spPr>
          <a:xfrm>
            <a:off x="187037" y="3492185"/>
            <a:ext cx="8229600" cy="430887"/>
          </a:xfrm>
          <a:prstGeom prst="rect">
            <a:avLst/>
          </a:prstGeom>
          <a:noFill/>
        </p:spPr>
        <p:txBody>
          <a:bodyPr wrap="square">
            <a:spAutoFit/>
          </a:bodyPr>
          <a:lstStyle/>
          <a:p>
            <a:pPr lvl="1"/>
            <a:r>
              <a:rPr lang="es-ES" sz="2200" b="1" i="1" dirty="0"/>
              <a:t>NORMATIVA NACIONAL SOBRE EL MEDICAMENTO VETERINARIO</a:t>
            </a:r>
          </a:p>
        </p:txBody>
      </p:sp>
    </p:spTree>
    <p:extLst>
      <p:ext uri="{BB962C8B-B14F-4D97-AF65-F5344CB8AC3E}">
        <p14:creationId xmlns:p14="http://schemas.microsoft.com/office/powerpoint/2010/main" val="840061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Imagen que contiene Cuadrado&#10;&#10;Descripción generada automáticamente">
            <a:extLst>
              <a:ext uri="{FF2B5EF4-FFF2-40B4-BE49-F238E27FC236}">
                <a16:creationId xmlns:a16="http://schemas.microsoft.com/office/drawing/2014/main" id="{BE975B28-8B2F-C146-9B71-1A72B04208D7}"/>
              </a:ext>
            </a:extLst>
          </p:cNvPr>
          <p:cNvPicPr>
            <a:picLocks noChangeAspect="1"/>
          </p:cNvPicPr>
          <p:nvPr/>
        </p:nvPicPr>
        <p:blipFill>
          <a:blip r:embed="rId2"/>
          <a:stretch>
            <a:fillRect/>
          </a:stretch>
        </p:blipFill>
        <p:spPr>
          <a:xfrm>
            <a:off x="403288" y="2027696"/>
            <a:ext cx="4087091" cy="2760561"/>
          </a:xfrm>
          <a:prstGeom prst="rect">
            <a:avLst/>
          </a:prstGeom>
          <a:ln>
            <a:gradFill flip="none" rotWithShape="1">
              <a:gsLst>
                <a:gs pos="86000">
                  <a:schemeClr val="accent6">
                    <a:lumMod val="67000"/>
                  </a:schemeClr>
                </a:gs>
                <a:gs pos="20000">
                  <a:schemeClr val="accent6">
                    <a:lumMod val="97000"/>
                    <a:lumOff val="3000"/>
                  </a:schemeClr>
                </a:gs>
                <a:gs pos="100000">
                  <a:schemeClr val="accent6">
                    <a:lumMod val="60000"/>
                    <a:lumOff val="40000"/>
                  </a:schemeClr>
                </a:gs>
              </a:gsLst>
              <a:lin ang="16200000" scaled="1"/>
              <a:tileRect/>
            </a:gradFill>
          </a:ln>
          <a:effectLst>
            <a:innerShdw blurRad="127000">
              <a:prstClr val="black">
                <a:alpha val="90000"/>
              </a:prstClr>
            </a:innerShdw>
          </a:effectLst>
        </p:spPr>
      </p:pic>
      <p:sp>
        <p:nvSpPr>
          <p:cNvPr id="6" name="CuadroTexto 5">
            <a:extLst>
              <a:ext uri="{FF2B5EF4-FFF2-40B4-BE49-F238E27FC236}">
                <a16:creationId xmlns:a16="http://schemas.microsoft.com/office/drawing/2014/main" id="{EFB36766-DB3E-8C45-AAB7-ED562464EE4F}"/>
              </a:ext>
            </a:extLst>
          </p:cNvPr>
          <p:cNvSpPr txBox="1"/>
          <p:nvPr/>
        </p:nvSpPr>
        <p:spPr>
          <a:xfrm>
            <a:off x="8271162" y="1092426"/>
            <a:ext cx="3117274" cy="1685026"/>
          </a:xfrm>
          <a:prstGeom prst="rect">
            <a:avLst/>
          </a:prstGeom>
        </p:spPr>
        <p:txBody>
          <a:bodyPr vert="horz" lIns="91440" tIns="45720" rIns="91440" bIns="45720" rtlCol="0" anchor="ctr">
            <a:normAutofit/>
          </a:bodyPr>
          <a:lstStyle/>
          <a:p>
            <a:pPr defTabSz="914400">
              <a:lnSpc>
                <a:spcPct val="110000"/>
              </a:lnSpc>
              <a:spcAft>
                <a:spcPts val="600"/>
              </a:spcAft>
              <a:buClr>
                <a:schemeClr val="accent6"/>
              </a:buClr>
              <a:buSzPct val="90000"/>
              <a:buFont typeface="Wingdings" panose="05000000000000000000" pitchFamily="2" charset="2"/>
              <a:buChar char="§"/>
            </a:pPr>
            <a:endParaRPr lang="en-US" sz="1400" b="1" dirty="0">
              <a:solidFill>
                <a:schemeClr val="bg1"/>
              </a:solidFill>
            </a:endParaRPr>
          </a:p>
        </p:txBody>
      </p:sp>
      <p:sp>
        <p:nvSpPr>
          <p:cNvPr id="3" name="Elipse 2">
            <a:extLst>
              <a:ext uri="{FF2B5EF4-FFF2-40B4-BE49-F238E27FC236}">
                <a16:creationId xmlns:a16="http://schemas.microsoft.com/office/drawing/2014/main" id="{704E3257-7425-49FA-991E-24C730B1C00F}"/>
              </a:ext>
            </a:extLst>
          </p:cNvPr>
          <p:cNvSpPr/>
          <p:nvPr/>
        </p:nvSpPr>
        <p:spPr>
          <a:xfrm>
            <a:off x="5605671" y="152763"/>
            <a:ext cx="6586330" cy="208950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lnSpc>
                <a:spcPct val="110000"/>
              </a:lnSpc>
              <a:spcAft>
                <a:spcPts val="600"/>
              </a:spcAft>
              <a:buClr>
                <a:schemeClr val="accent6"/>
              </a:buClr>
              <a:buSzPct val="90000"/>
            </a:pPr>
            <a:r>
              <a:rPr lang="en-US" sz="1400" dirty="0">
                <a:solidFill>
                  <a:schemeClr val="bg1"/>
                </a:solidFill>
              </a:rPr>
              <a:t>Real </a:t>
            </a:r>
            <a:r>
              <a:rPr lang="es-ES" sz="1400" dirty="0">
                <a:solidFill>
                  <a:schemeClr val="bg1"/>
                </a:solidFill>
              </a:rPr>
              <a:t>Decreto</a:t>
            </a:r>
            <a:r>
              <a:rPr lang="en-US" sz="1400" dirty="0">
                <a:solidFill>
                  <a:schemeClr val="bg1"/>
                </a:solidFill>
              </a:rPr>
              <a:t> </a:t>
            </a:r>
            <a:r>
              <a:rPr lang="en-US" sz="1400" dirty="0" err="1">
                <a:solidFill>
                  <a:schemeClr val="bg1"/>
                </a:solidFill>
              </a:rPr>
              <a:t>Legislativo</a:t>
            </a:r>
            <a:r>
              <a:rPr lang="en-US" sz="1400" dirty="0">
                <a:solidFill>
                  <a:schemeClr val="bg1"/>
                </a:solidFill>
              </a:rPr>
              <a:t> 1/2015, de 24 de </a:t>
            </a:r>
            <a:r>
              <a:rPr lang="en-US" sz="1400" dirty="0" err="1">
                <a:solidFill>
                  <a:schemeClr val="bg1"/>
                </a:solidFill>
              </a:rPr>
              <a:t>julio</a:t>
            </a:r>
            <a:r>
              <a:rPr lang="en-US" sz="1400" dirty="0">
                <a:solidFill>
                  <a:schemeClr val="bg1"/>
                </a:solidFill>
              </a:rPr>
              <a:t>, por </a:t>
            </a:r>
            <a:r>
              <a:rPr lang="en-US" sz="1400" dirty="0" err="1">
                <a:solidFill>
                  <a:schemeClr val="bg1"/>
                </a:solidFill>
              </a:rPr>
              <a:t>el</a:t>
            </a:r>
            <a:r>
              <a:rPr lang="en-US" sz="1400" dirty="0">
                <a:solidFill>
                  <a:schemeClr val="bg1"/>
                </a:solidFill>
              </a:rPr>
              <a:t> que se </a:t>
            </a:r>
            <a:r>
              <a:rPr lang="en-US" sz="1400" dirty="0" err="1">
                <a:solidFill>
                  <a:schemeClr val="bg1"/>
                </a:solidFill>
              </a:rPr>
              <a:t>aprueba</a:t>
            </a:r>
            <a:r>
              <a:rPr lang="en-US" sz="1400" dirty="0">
                <a:solidFill>
                  <a:schemeClr val="bg1"/>
                </a:solidFill>
              </a:rPr>
              <a:t> </a:t>
            </a:r>
            <a:r>
              <a:rPr lang="en-US" sz="1400" dirty="0" err="1">
                <a:solidFill>
                  <a:schemeClr val="bg1"/>
                </a:solidFill>
              </a:rPr>
              <a:t>el</a:t>
            </a:r>
            <a:r>
              <a:rPr lang="en-US" sz="1400" dirty="0">
                <a:solidFill>
                  <a:schemeClr val="bg1"/>
                </a:solidFill>
              </a:rPr>
              <a:t> </a:t>
            </a:r>
            <a:r>
              <a:rPr lang="en-US" sz="1400" dirty="0" err="1">
                <a:solidFill>
                  <a:schemeClr val="bg1"/>
                </a:solidFill>
              </a:rPr>
              <a:t>texto</a:t>
            </a:r>
            <a:r>
              <a:rPr lang="en-US" sz="1400" dirty="0">
                <a:solidFill>
                  <a:schemeClr val="bg1"/>
                </a:solidFill>
              </a:rPr>
              <a:t> </a:t>
            </a:r>
            <a:r>
              <a:rPr lang="en-US" sz="1400" dirty="0" err="1">
                <a:solidFill>
                  <a:schemeClr val="bg1"/>
                </a:solidFill>
              </a:rPr>
              <a:t>refundido</a:t>
            </a:r>
            <a:r>
              <a:rPr lang="en-US" sz="1400" dirty="0">
                <a:solidFill>
                  <a:schemeClr val="bg1"/>
                </a:solidFill>
              </a:rPr>
              <a:t> de la Ley de </a:t>
            </a:r>
            <a:r>
              <a:rPr lang="en-US" sz="1400" dirty="0" err="1">
                <a:solidFill>
                  <a:schemeClr val="bg1"/>
                </a:solidFill>
              </a:rPr>
              <a:t>garantías</a:t>
            </a:r>
            <a:r>
              <a:rPr lang="en-US" sz="1400" dirty="0">
                <a:solidFill>
                  <a:schemeClr val="bg1"/>
                </a:solidFill>
              </a:rPr>
              <a:t> y </a:t>
            </a:r>
            <a:r>
              <a:rPr lang="en-US" sz="1400" dirty="0" err="1">
                <a:solidFill>
                  <a:schemeClr val="bg1"/>
                </a:solidFill>
              </a:rPr>
              <a:t>uso</a:t>
            </a:r>
            <a:r>
              <a:rPr lang="en-US" sz="1400" dirty="0">
                <a:solidFill>
                  <a:schemeClr val="bg1"/>
                </a:solidFill>
              </a:rPr>
              <a:t> </a:t>
            </a:r>
            <a:r>
              <a:rPr lang="en-US" sz="1400" dirty="0" err="1">
                <a:solidFill>
                  <a:schemeClr val="bg1"/>
                </a:solidFill>
              </a:rPr>
              <a:t>racional</a:t>
            </a:r>
            <a:r>
              <a:rPr lang="en-US" sz="1400" dirty="0">
                <a:solidFill>
                  <a:schemeClr val="bg1"/>
                </a:solidFill>
              </a:rPr>
              <a:t> de los </a:t>
            </a:r>
            <a:r>
              <a:rPr lang="en-US" sz="1400" dirty="0" err="1">
                <a:solidFill>
                  <a:schemeClr val="bg1"/>
                </a:solidFill>
              </a:rPr>
              <a:t>medicamentos</a:t>
            </a:r>
            <a:r>
              <a:rPr lang="en-US" sz="1400" dirty="0">
                <a:solidFill>
                  <a:schemeClr val="bg1"/>
                </a:solidFill>
              </a:rPr>
              <a:t> y </a:t>
            </a:r>
            <a:r>
              <a:rPr lang="en-US" sz="1400" dirty="0" err="1">
                <a:solidFill>
                  <a:schemeClr val="bg1"/>
                </a:solidFill>
              </a:rPr>
              <a:t>productos</a:t>
            </a:r>
            <a:r>
              <a:rPr lang="en-US" sz="1400" dirty="0">
                <a:solidFill>
                  <a:schemeClr val="bg1"/>
                </a:solidFill>
              </a:rPr>
              <a:t> </a:t>
            </a:r>
            <a:r>
              <a:rPr lang="en-US" sz="1400" dirty="0" err="1">
                <a:solidFill>
                  <a:schemeClr val="bg1"/>
                </a:solidFill>
              </a:rPr>
              <a:t>sanitarios</a:t>
            </a:r>
            <a:r>
              <a:rPr lang="en-US" sz="1400" dirty="0">
                <a:solidFill>
                  <a:schemeClr val="bg1"/>
                </a:solidFill>
              </a:rPr>
              <a:t>.</a:t>
            </a:r>
            <a:br>
              <a:rPr lang="en-US" sz="1800" dirty="0">
                <a:solidFill>
                  <a:schemeClr val="bg1"/>
                </a:solidFill>
              </a:rPr>
            </a:br>
            <a:endParaRPr lang="en-US" sz="1800" dirty="0">
              <a:solidFill>
                <a:schemeClr val="bg1"/>
              </a:solidFill>
            </a:endParaRPr>
          </a:p>
        </p:txBody>
      </p:sp>
      <p:sp>
        <p:nvSpPr>
          <p:cNvPr id="4" name="Elipse 3">
            <a:extLst>
              <a:ext uri="{FF2B5EF4-FFF2-40B4-BE49-F238E27FC236}">
                <a16:creationId xmlns:a16="http://schemas.microsoft.com/office/drawing/2014/main" id="{ACD1F67A-917C-41EF-8764-B352A6327990}"/>
              </a:ext>
            </a:extLst>
          </p:cNvPr>
          <p:cNvSpPr/>
          <p:nvPr/>
        </p:nvSpPr>
        <p:spPr>
          <a:xfrm>
            <a:off x="5605671" y="2363225"/>
            <a:ext cx="6586329" cy="208950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dirty="0">
                <a:solidFill>
                  <a:schemeClr val="bg1"/>
                </a:solidFill>
              </a:rPr>
              <a:t>Real </a:t>
            </a:r>
            <a:r>
              <a:rPr lang="en-US" sz="1400" dirty="0" err="1">
                <a:solidFill>
                  <a:schemeClr val="bg1"/>
                </a:solidFill>
              </a:rPr>
              <a:t>Decreto</a:t>
            </a:r>
            <a:r>
              <a:rPr lang="en-US" sz="1400" dirty="0">
                <a:solidFill>
                  <a:schemeClr val="bg1"/>
                </a:solidFill>
              </a:rPr>
              <a:t> 109/1995, de 27 de </a:t>
            </a:r>
            <a:r>
              <a:rPr lang="en-US" sz="1400" dirty="0" err="1">
                <a:solidFill>
                  <a:schemeClr val="bg1"/>
                </a:solidFill>
              </a:rPr>
              <a:t>enero</a:t>
            </a:r>
            <a:r>
              <a:rPr lang="en-US" sz="1400" dirty="0">
                <a:solidFill>
                  <a:schemeClr val="bg1"/>
                </a:solidFill>
              </a:rPr>
              <a:t>, </a:t>
            </a:r>
            <a:r>
              <a:rPr lang="en-US" sz="1400" dirty="0" err="1">
                <a:solidFill>
                  <a:schemeClr val="bg1"/>
                </a:solidFill>
              </a:rPr>
              <a:t>sobre</a:t>
            </a:r>
            <a:r>
              <a:rPr lang="en-US" sz="1400" dirty="0">
                <a:solidFill>
                  <a:schemeClr val="bg1"/>
                </a:solidFill>
              </a:rPr>
              <a:t> </a:t>
            </a:r>
            <a:r>
              <a:rPr lang="en-US" sz="1400" dirty="0" err="1">
                <a:solidFill>
                  <a:schemeClr val="bg1"/>
                </a:solidFill>
              </a:rPr>
              <a:t>medicamentos</a:t>
            </a:r>
            <a:r>
              <a:rPr lang="en-US" sz="1400" dirty="0">
                <a:solidFill>
                  <a:schemeClr val="bg1"/>
                </a:solidFill>
              </a:rPr>
              <a:t> </a:t>
            </a:r>
            <a:r>
              <a:rPr lang="en-US" sz="1400" dirty="0" err="1">
                <a:solidFill>
                  <a:schemeClr val="bg1"/>
                </a:solidFill>
              </a:rPr>
              <a:t>veterinarios</a:t>
            </a:r>
            <a:r>
              <a:rPr lang="en-US" sz="1400" dirty="0">
                <a:solidFill>
                  <a:schemeClr val="bg1"/>
                </a:solidFill>
              </a:rPr>
              <a:t>. </a:t>
            </a:r>
          </a:p>
          <a:p>
            <a:pPr algn="just"/>
            <a:r>
              <a:rPr lang="en-US" sz="1400" dirty="0">
                <a:solidFill>
                  <a:schemeClr val="bg1"/>
                </a:solidFill>
              </a:rPr>
              <a:t>Real </a:t>
            </a:r>
            <a:r>
              <a:rPr lang="en-US" sz="1400" dirty="0" err="1">
                <a:solidFill>
                  <a:schemeClr val="bg1"/>
                </a:solidFill>
              </a:rPr>
              <a:t>Decreto</a:t>
            </a:r>
            <a:r>
              <a:rPr lang="en-US" sz="1400" dirty="0">
                <a:solidFill>
                  <a:schemeClr val="bg1"/>
                </a:solidFill>
              </a:rPr>
              <a:t> 1132/2010, de 10 de </a:t>
            </a:r>
            <a:r>
              <a:rPr lang="en-US" sz="1400" dirty="0" err="1">
                <a:solidFill>
                  <a:schemeClr val="bg1"/>
                </a:solidFill>
              </a:rPr>
              <a:t>septiembre</a:t>
            </a:r>
            <a:r>
              <a:rPr lang="en-US" sz="1400" dirty="0">
                <a:solidFill>
                  <a:schemeClr val="bg1"/>
                </a:solidFill>
              </a:rPr>
              <a:t>, por </a:t>
            </a:r>
            <a:r>
              <a:rPr lang="en-US" sz="1400" dirty="0" err="1">
                <a:solidFill>
                  <a:schemeClr val="bg1"/>
                </a:solidFill>
              </a:rPr>
              <a:t>el</a:t>
            </a:r>
            <a:r>
              <a:rPr lang="en-US" sz="1400" dirty="0">
                <a:solidFill>
                  <a:schemeClr val="bg1"/>
                </a:solidFill>
              </a:rPr>
              <a:t> que se </a:t>
            </a:r>
            <a:r>
              <a:rPr lang="en-US" sz="1400" dirty="0" err="1">
                <a:solidFill>
                  <a:schemeClr val="bg1"/>
                </a:solidFill>
              </a:rPr>
              <a:t>modifica</a:t>
            </a:r>
            <a:r>
              <a:rPr lang="en-US" sz="1400" dirty="0">
                <a:solidFill>
                  <a:schemeClr val="bg1"/>
                </a:solidFill>
              </a:rPr>
              <a:t> </a:t>
            </a:r>
            <a:r>
              <a:rPr lang="en-US" sz="1400" dirty="0" err="1">
                <a:solidFill>
                  <a:schemeClr val="bg1"/>
                </a:solidFill>
              </a:rPr>
              <a:t>el</a:t>
            </a:r>
            <a:r>
              <a:rPr lang="en-US" sz="1400" dirty="0">
                <a:solidFill>
                  <a:schemeClr val="bg1"/>
                </a:solidFill>
              </a:rPr>
              <a:t> Real </a:t>
            </a:r>
            <a:r>
              <a:rPr lang="en-US" sz="1400" dirty="0" err="1">
                <a:solidFill>
                  <a:schemeClr val="bg1"/>
                </a:solidFill>
              </a:rPr>
              <a:t>Decreto</a:t>
            </a:r>
            <a:r>
              <a:rPr lang="en-US" sz="1400" dirty="0">
                <a:solidFill>
                  <a:schemeClr val="bg1"/>
                </a:solidFill>
              </a:rPr>
              <a:t> 109/1995, de 27 de </a:t>
            </a:r>
            <a:r>
              <a:rPr lang="en-US" sz="1400" dirty="0" err="1">
                <a:solidFill>
                  <a:schemeClr val="bg1"/>
                </a:solidFill>
              </a:rPr>
              <a:t>enero</a:t>
            </a:r>
            <a:r>
              <a:rPr lang="en-US" sz="1400" dirty="0">
                <a:solidFill>
                  <a:schemeClr val="bg1"/>
                </a:solidFill>
              </a:rPr>
              <a:t>, </a:t>
            </a:r>
            <a:r>
              <a:rPr lang="en-US" sz="1400" dirty="0" err="1">
                <a:solidFill>
                  <a:schemeClr val="bg1"/>
                </a:solidFill>
              </a:rPr>
              <a:t>sobre</a:t>
            </a:r>
            <a:r>
              <a:rPr lang="en-US" sz="1400" dirty="0">
                <a:solidFill>
                  <a:schemeClr val="bg1"/>
                </a:solidFill>
              </a:rPr>
              <a:t> </a:t>
            </a:r>
            <a:r>
              <a:rPr lang="en-US" sz="1400" dirty="0" err="1">
                <a:solidFill>
                  <a:schemeClr val="bg1"/>
                </a:solidFill>
              </a:rPr>
              <a:t>medicamentos</a:t>
            </a:r>
            <a:r>
              <a:rPr lang="en-US" sz="1400" dirty="0">
                <a:solidFill>
                  <a:schemeClr val="bg1"/>
                </a:solidFill>
              </a:rPr>
              <a:t> </a:t>
            </a:r>
            <a:r>
              <a:rPr lang="en-US" sz="1400" dirty="0" err="1">
                <a:solidFill>
                  <a:schemeClr val="bg1"/>
                </a:solidFill>
              </a:rPr>
              <a:t>veterinarios</a:t>
            </a:r>
            <a:r>
              <a:rPr lang="en-US" sz="1400" dirty="0">
                <a:solidFill>
                  <a:schemeClr val="bg1"/>
                </a:solidFill>
              </a:rPr>
              <a:t>.</a:t>
            </a:r>
            <a:endParaRPr lang="es-ES" sz="1400" dirty="0"/>
          </a:p>
        </p:txBody>
      </p:sp>
      <p:sp>
        <p:nvSpPr>
          <p:cNvPr id="7" name="Elipse 6">
            <a:extLst>
              <a:ext uri="{FF2B5EF4-FFF2-40B4-BE49-F238E27FC236}">
                <a16:creationId xmlns:a16="http://schemas.microsoft.com/office/drawing/2014/main" id="{B7ABCE36-4D56-47F6-A004-28F75E4E0AAA}"/>
              </a:ext>
            </a:extLst>
          </p:cNvPr>
          <p:cNvSpPr/>
          <p:nvPr/>
        </p:nvSpPr>
        <p:spPr>
          <a:xfrm>
            <a:off x="5605671" y="4615733"/>
            <a:ext cx="6586330" cy="208950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914400">
              <a:lnSpc>
                <a:spcPct val="110000"/>
              </a:lnSpc>
              <a:spcAft>
                <a:spcPts val="600"/>
              </a:spcAft>
              <a:buClr>
                <a:schemeClr val="accent6"/>
              </a:buClr>
              <a:buSzPct val="90000"/>
            </a:pPr>
            <a:endParaRPr lang="en-US" sz="1400" dirty="0">
              <a:solidFill>
                <a:schemeClr val="bg1"/>
              </a:solidFill>
            </a:endParaRPr>
          </a:p>
          <a:p>
            <a:pPr algn="just" defTabSz="914400">
              <a:lnSpc>
                <a:spcPct val="110000"/>
              </a:lnSpc>
              <a:spcAft>
                <a:spcPts val="600"/>
              </a:spcAft>
              <a:buClr>
                <a:schemeClr val="accent6"/>
              </a:buClr>
              <a:buSzPct val="90000"/>
            </a:pPr>
            <a:r>
              <a:rPr lang="en-US" sz="1400" dirty="0">
                <a:solidFill>
                  <a:schemeClr val="bg1"/>
                </a:solidFill>
              </a:rPr>
              <a:t>Real </a:t>
            </a:r>
            <a:r>
              <a:rPr lang="en-US" sz="1400" dirty="0" err="1">
                <a:solidFill>
                  <a:schemeClr val="bg1"/>
                </a:solidFill>
              </a:rPr>
              <a:t>Decreto</a:t>
            </a:r>
            <a:r>
              <a:rPr lang="en-US" sz="1400" dirty="0">
                <a:solidFill>
                  <a:schemeClr val="bg1"/>
                </a:solidFill>
              </a:rPr>
              <a:t> 544/2016, de 25 de </a:t>
            </a:r>
            <a:r>
              <a:rPr lang="en-US" sz="1400" dirty="0" err="1">
                <a:solidFill>
                  <a:schemeClr val="bg1"/>
                </a:solidFill>
              </a:rPr>
              <a:t>noviembre</a:t>
            </a:r>
            <a:r>
              <a:rPr lang="en-US" sz="1400" dirty="0">
                <a:solidFill>
                  <a:schemeClr val="bg1"/>
                </a:solidFill>
              </a:rPr>
              <a:t>, por el que se </a:t>
            </a:r>
            <a:r>
              <a:rPr lang="en-US" sz="1400" dirty="0" err="1">
                <a:solidFill>
                  <a:schemeClr val="bg1"/>
                </a:solidFill>
              </a:rPr>
              <a:t>regula</a:t>
            </a:r>
            <a:r>
              <a:rPr lang="en-US" sz="1400" dirty="0">
                <a:solidFill>
                  <a:schemeClr val="bg1"/>
                </a:solidFill>
              </a:rPr>
              <a:t> la </a:t>
            </a:r>
            <a:r>
              <a:rPr lang="en-US" sz="1400" dirty="0" err="1">
                <a:solidFill>
                  <a:schemeClr val="bg1"/>
                </a:solidFill>
              </a:rPr>
              <a:t>venta</a:t>
            </a:r>
            <a:r>
              <a:rPr lang="en-US" sz="1400" dirty="0">
                <a:solidFill>
                  <a:schemeClr val="bg1"/>
                </a:solidFill>
              </a:rPr>
              <a:t> a </a:t>
            </a:r>
            <a:r>
              <a:rPr lang="en-US" sz="1400" dirty="0" err="1">
                <a:solidFill>
                  <a:schemeClr val="bg1"/>
                </a:solidFill>
              </a:rPr>
              <a:t>distancia</a:t>
            </a:r>
            <a:r>
              <a:rPr lang="en-US" sz="1400" dirty="0">
                <a:solidFill>
                  <a:schemeClr val="bg1"/>
                </a:solidFill>
              </a:rPr>
              <a:t> al </a:t>
            </a:r>
            <a:r>
              <a:rPr lang="en-US" sz="1400" dirty="0" err="1">
                <a:solidFill>
                  <a:schemeClr val="bg1"/>
                </a:solidFill>
              </a:rPr>
              <a:t>público</a:t>
            </a:r>
            <a:r>
              <a:rPr lang="en-US" sz="1400" dirty="0">
                <a:solidFill>
                  <a:schemeClr val="bg1"/>
                </a:solidFill>
              </a:rPr>
              <a:t> de </a:t>
            </a:r>
            <a:r>
              <a:rPr lang="en-US" sz="1400" dirty="0" err="1">
                <a:solidFill>
                  <a:schemeClr val="bg1"/>
                </a:solidFill>
              </a:rPr>
              <a:t>medicamentos</a:t>
            </a:r>
            <a:r>
              <a:rPr lang="en-US" sz="1400" dirty="0">
                <a:solidFill>
                  <a:schemeClr val="bg1"/>
                </a:solidFill>
              </a:rPr>
              <a:t> </a:t>
            </a:r>
            <a:r>
              <a:rPr lang="en-US" sz="1400" dirty="0" err="1">
                <a:solidFill>
                  <a:schemeClr val="bg1"/>
                </a:solidFill>
              </a:rPr>
              <a:t>veterinarios</a:t>
            </a:r>
            <a:r>
              <a:rPr lang="en-US" sz="1400" dirty="0">
                <a:solidFill>
                  <a:schemeClr val="bg1"/>
                </a:solidFill>
              </a:rPr>
              <a:t> no </a:t>
            </a:r>
            <a:r>
              <a:rPr lang="en-US" sz="1400" dirty="0" err="1">
                <a:solidFill>
                  <a:schemeClr val="bg1"/>
                </a:solidFill>
              </a:rPr>
              <a:t>sujetos</a:t>
            </a:r>
            <a:r>
              <a:rPr lang="en-US" sz="1400" dirty="0">
                <a:solidFill>
                  <a:schemeClr val="bg1"/>
                </a:solidFill>
              </a:rPr>
              <a:t> a </a:t>
            </a:r>
            <a:r>
              <a:rPr lang="en-US" sz="1400" dirty="0" err="1">
                <a:solidFill>
                  <a:schemeClr val="bg1"/>
                </a:solidFill>
              </a:rPr>
              <a:t>prescripción</a:t>
            </a:r>
            <a:r>
              <a:rPr lang="en-US" sz="1400" dirty="0">
                <a:solidFill>
                  <a:schemeClr val="bg1"/>
                </a:solidFill>
              </a:rPr>
              <a:t> </a:t>
            </a:r>
            <a:r>
              <a:rPr lang="en-US" sz="1400" dirty="0" err="1">
                <a:solidFill>
                  <a:schemeClr val="bg1"/>
                </a:solidFill>
              </a:rPr>
              <a:t>veterinaria</a:t>
            </a:r>
            <a:r>
              <a:rPr lang="en-US" sz="1400" dirty="0">
                <a:solidFill>
                  <a:schemeClr val="bg1"/>
                </a:solidFill>
              </a:rPr>
              <a:t>.</a:t>
            </a:r>
          </a:p>
          <a:p>
            <a:pPr algn="just">
              <a:lnSpc>
                <a:spcPct val="110000"/>
              </a:lnSpc>
              <a:spcAft>
                <a:spcPts val="600"/>
              </a:spcAft>
              <a:buClr>
                <a:schemeClr val="accent6"/>
              </a:buClr>
              <a:buSzPct val="90000"/>
            </a:pPr>
            <a:r>
              <a:rPr lang="es-ES" sz="1400" dirty="0"/>
              <a:t>Real Decreto 191/2018, de 6 de abril, por el que se establece la transmisión electrónica de datos de las prescripciones veterinarias de antibióticos.</a:t>
            </a:r>
          </a:p>
          <a:p>
            <a:pPr algn="just" defTabSz="914400">
              <a:lnSpc>
                <a:spcPct val="110000"/>
              </a:lnSpc>
              <a:spcAft>
                <a:spcPts val="600"/>
              </a:spcAft>
              <a:buClr>
                <a:schemeClr val="accent6"/>
              </a:buClr>
              <a:buSzPct val="90000"/>
            </a:pPr>
            <a:endParaRPr lang="en-US" sz="1400" b="1" dirty="0">
              <a:solidFill>
                <a:schemeClr val="bg1"/>
              </a:solidFill>
            </a:endParaRPr>
          </a:p>
        </p:txBody>
      </p:sp>
    </p:spTree>
    <p:extLst>
      <p:ext uri="{BB962C8B-B14F-4D97-AF65-F5344CB8AC3E}">
        <p14:creationId xmlns:p14="http://schemas.microsoft.com/office/powerpoint/2010/main" val="4033206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Una caricatura de una persona&#10;&#10;Descripción generada automáticamente con confianza baja">
            <a:extLst>
              <a:ext uri="{FF2B5EF4-FFF2-40B4-BE49-F238E27FC236}">
                <a16:creationId xmlns:a16="http://schemas.microsoft.com/office/drawing/2014/main" id="{5CB5E488-EA8E-C542-9ABC-3660C5FE3CE4}"/>
              </a:ext>
            </a:extLst>
          </p:cNvPr>
          <p:cNvPicPr>
            <a:picLocks noChangeAspect="1"/>
          </p:cNvPicPr>
          <p:nvPr/>
        </p:nvPicPr>
        <p:blipFill>
          <a:blip r:embed="rId2"/>
          <a:stretch>
            <a:fillRect/>
          </a:stretch>
        </p:blipFill>
        <p:spPr>
          <a:xfrm>
            <a:off x="8569639" y="2472882"/>
            <a:ext cx="3158836" cy="2391413"/>
          </a:xfrm>
          <a:prstGeom prst="rect">
            <a:avLst/>
          </a:prstGeom>
          <a:ln>
            <a:gradFill flip="none" rotWithShape="1">
              <a:gsLst>
                <a:gs pos="86000">
                  <a:schemeClr val="accent6">
                    <a:lumMod val="67000"/>
                  </a:schemeClr>
                </a:gs>
                <a:gs pos="20000">
                  <a:schemeClr val="accent6">
                    <a:lumMod val="97000"/>
                    <a:lumOff val="3000"/>
                  </a:schemeClr>
                </a:gs>
                <a:gs pos="100000">
                  <a:schemeClr val="accent6">
                    <a:lumMod val="60000"/>
                    <a:lumOff val="40000"/>
                  </a:schemeClr>
                </a:gs>
              </a:gsLst>
              <a:lin ang="16200000" scaled="1"/>
              <a:tileRect/>
            </a:gradFill>
          </a:ln>
          <a:effectLst>
            <a:innerShdw blurRad="127000">
              <a:prstClr val="black">
                <a:alpha val="90000"/>
              </a:prstClr>
            </a:innerShdw>
          </a:effectLst>
        </p:spPr>
      </p:pic>
      <p:sp>
        <p:nvSpPr>
          <p:cNvPr id="8" name="CuadroTexto 7">
            <a:extLst>
              <a:ext uri="{FF2B5EF4-FFF2-40B4-BE49-F238E27FC236}">
                <a16:creationId xmlns:a16="http://schemas.microsoft.com/office/drawing/2014/main" id="{DC9C065D-1F2E-5E48-9CBC-E049B570D479}"/>
              </a:ext>
            </a:extLst>
          </p:cNvPr>
          <p:cNvSpPr txBox="1"/>
          <p:nvPr/>
        </p:nvSpPr>
        <p:spPr>
          <a:xfrm>
            <a:off x="347870" y="2843639"/>
            <a:ext cx="7951003" cy="1649897"/>
          </a:xfrm>
          <a:prstGeom prst="rect">
            <a:avLst/>
          </a:prstGeom>
        </p:spPr>
        <p:txBody>
          <a:bodyPr vert="horz" lIns="91440" tIns="45720" rIns="91440" bIns="45720" rtlCol="0" anchor="ctr">
            <a:normAutofit/>
          </a:bodyPr>
          <a:lstStyle/>
          <a:p>
            <a:pPr defTabSz="914400">
              <a:lnSpc>
                <a:spcPct val="110000"/>
              </a:lnSpc>
              <a:spcAft>
                <a:spcPts val="600"/>
              </a:spcAft>
              <a:buClr>
                <a:schemeClr val="accent6"/>
              </a:buClr>
              <a:buSzPct val="90000"/>
            </a:pPr>
            <a:endParaRPr lang="en-US" sz="1500" dirty="0">
              <a:solidFill>
                <a:schemeClr val="bg1"/>
              </a:solidFill>
            </a:endParaRPr>
          </a:p>
          <a:p>
            <a:pPr defTabSz="914400">
              <a:lnSpc>
                <a:spcPct val="110000"/>
              </a:lnSpc>
              <a:spcAft>
                <a:spcPts val="600"/>
              </a:spcAft>
              <a:buClr>
                <a:schemeClr val="accent6"/>
              </a:buClr>
              <a:buSzPct val="90000"/>
            </a:pPr>
            <a:r>
              <a:rPr lang="es-ES" sz="2200" b="1" i="1" dirty="0"/>
              <a:t>NORMATIVA EUROPEA SOBRE EL MEDICAMENTO VETERINARIO</a:t>
            </a:r>
          </a:p>
          <a:p>
            <a:pPr defTabSz="914400">
              <a:lnSpc>
                <a:spcPct val="110000"/>
              </a:lnSpc>
              <a:spcAft>
                <a:spcPts val="600"/>
              </a:spcAft>
              <a:buClr>
                <a:schemeClr val="accent6"/>
              </a:buClr>
              <a:buSzPct val="90000"/>
              <a:buFont typeface="Wingdings" panose="05000000000000000000" pitchFamily="2" charset="2"/>
              <a:buChar char="§"/>
            </a:pPr>
            <a:endParaRPr lang="en-US" sz="1500" dirty="0">
              <a:solidFill>
                <a:schemeClr val="bg1"/>
              </a:solidFill>
            </a:endParaRPr>
          </a:p>
        </p:txBody>
      </p:sp>
    </p:spTree>
    <p:extLst>
      <p:ext uri="{BB962C8B-B14F-4D97-AF65-F5344CB8AC3E}">
        <p14:creationId xmlns:p14="http://schemas.microsoft.com/office/powerpoint/2010/main" val="31545367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Una caricatura de una persona&#10;&#10;Descripción generada automáticamente con confianza baja">
            <a:extLst>
              <a:ext uri="{FF2B5EF4-FFF2-40B4-BE49-F238E27FC236}">
                <a16:creationId xmlns:a16="http://schemas.microsoft.com/office/drawing/2014/main" id="{5CB5E488-EA8E-C542-9ABC-3660C5FE3CE4}"/>
              </a:ext>
            </a:extLst>
          </p:cNvPr>
          <p:cNvPicPr>
            <a:picLocks noChangeAspect="1"/>
          </p:cNvPicPr>
          <p:nvPr/>
        </p:nvPicPr>
        <p:blipFill>
          <a:blip r:embed="rId2"/>
          <a:stretch>
            <a:fillRect/>
          </a:stretch>
        </p:blipFill>
        <p:spPr>
          <a:xfrm>
            <a:off x="1442112" y="2161850"/>
            <a:ext cx="3801451" cy="2534300"/>
          </a:xfrm>
          <a:prstGeom prst="rect">
            <a:avLst/>
          </a:prstGeom>
          <a:ln>
            <a:gradFill flip="none" rotWithShape="1">
              <a:gsLst>
                <a:gs pos="86000">
                  <a:schemeClr val="accent6">
                    <a:lumMod val="67000"/>
                  </a:schemeClr>
                </a:gs>
                <a:gs pos="20000">
                  <a:schemeClr val="accent6">
                    <a:lumMod val="97000"/>
                    <a:lumOff val="3000"/>
                  </a:schemeClr>
                </a:gs>
                <a:gs pos="100000">
                  <a:schemeClr val="accent6">
                    <a:lumMod val="60000"/>
                    <a:lumOff val="40000"/>
                  </a:schemeClr>
                </a:gs>
              </a:gsLst>
              <a:lin ang="16200000" scaled="1"/>
              <a:tileRect/>
            </a:gradFill>
          </a:ln>
          <a:effectLst>
            <a:innerShdw blurRad="127000">
              <a:prstClr val="black">
                <a:alpha val="90000"/>
              </a:prstClr>
            </a:innerShdw>
          </a:effectLst>
        </p:spPr>
      </p:pic>
      <p:sp>
        <p:nvSpPr>
          <p:cNvPr id="10" name="Elipse 9">
            <a:extLst>
              <a:ext uri="{FF2B5EF4-FFF2-40B4-BE49-F238E27FC236}">
                <a16:creationId xmlns:a16="http://schemas.microsoft.com/office/drawing/2014/main" id="{0567B8F3-1BE0-0D40-9039-434DD33C33E5}"/>
              </a:ext>
            </a:extLst>
          </p:cNvPr>
          <p:cNvSpPr/>
          <p:nvPr/>
        </p:nvSpPr>
        <p:spPr>
          <a:xfrm>
            <a:off x="7093527" y="1092425"/>
            <a:ext cx="5098473" cy="190878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914400">
              <a:lnSpc>
                <a:spcPct val="110000"/>
              </a:lnSpc>
              <a:spcAft>
                <a:spcPts val="600"/>
              </a:spcAft>
              <a:buClr>
                <a:schemeClr val="accent6"/>
              </a:buClr>
              <a:buSzPct val="90000"/>
            </a:pPr>
            <a:r>
              <a:rPr lang="en-US" sz="1400" dirty="0" err="1">
                <a:solidFill>
                  <a:schemeClr val="bg1"/>
                </a:solidFill>
              </a:rPr>
              <a:t>Directiva</a:t>
            </a:r>
            <a:r>
              <a:rPr lang="en-US" sz="1400" dirty="0">
                <a:solidFill>
                  <a:schemeClr val="bg1"/>
                </a:solidFill>
              </a:rPr>
              <a:t> 2001/82/CE del </a:t>
            </a:r>
            <a:r>
              <a:rPr lang="en-US" sz="1400" dirty="0" err="1">
                <a:solidFill>
                  <a:schemeClr val="bg1"/>
                </a:solidFill>
              </a:rPr>
              <a:t>Parlamento</a:t>
            </a:r>
            <a:r>
              <a:rPr lang="en-US" sz="1400" dirty="0">
                <a:solidFill>
                  <a:schemeClr val="bg1"/>
                </a:solidFill>
              </a:rPr>
              <a:t> </a:t>
            </a:r>
            <a:r>
              <a:rPr lang="en-US" sz="1400" dirty="0" err="1">
                <a:solidFill>
                  <a:schemeClr val="bg1"/>
                </a:solidFill>
              </a:rPr>
              <a:t>Europeo</a:t>
            </a:r>
            <a:r>
              <a:rPr lang="en-US" sz="1400" dirty="0">
                <a:solidFill>
                  <a:schemeClr val="bg1"/>
                </a:solidFill>
              </a:rPr>
              <a:t> y del Consejo, de 6 de </a:t>
            </a:r>
            <a:r>
              <a:rPr lang="en-US" sz="1400" dirty="0" err="1">
                <a:solidFill>
                  <a:schemeClr val="bg1"/>
                </a:solidFill>
              </a:rPr>
              <a:t>noviembre</a:t>
            </a:r>
            <a:r>
              <a:rPr lang="en-US" sz="1400" dirty="0">
                <a:solidFill>
                  <a:schemeClr val="bg1"/>
                </a:solidFill>
              </a:rPr>
              <a:t> de 2001, por la que se </a:t>
            </a:r>
            <a:r>
              <a:rPr lang="en-US" sz="1400" dirty="0" err="1">
                <a:solidFill>
                  <a:schemeClr val="bg1"/>
                </a:solidFill>
              </a:rPr>
              <a:t>establece</a:t>
            </a:r>
            <a:r>
              <a:rPr lang="en-US" sz="1400" dirty="0">
                <a:solidFill>
                  <a:schemeClr val="bg1"/>
                </a:solidFill>
              </a:rPr>
              <a:t> un </a:t>
            </a:r>
            <a:r>
              <a:rPr lang="en-US" sz="1400" dirty="0" err="1">
                <a:solidFill>
                  <a:schemeClr val="bg1"/>
                </a:solidFill>
              </a:rPr>
              <a:t>código</a:t>
            </a:r>
            <a:r>
              <a:rPr lang="en-US" sz="1400" dirty="0">
                <a:solidFill>
                  <a:schemeClr val="bg1"/>
                </a:solidFill>
              </a:rPr>
              <a:t> </a:t>
            </a:r>
            <a:r>
              <a:rPr lang="en-US" sz="1400" dirty="0" err="1">
                <a:solidFill>
                  <a:schemeClr val="bg1"/>
                </a:solidFill>
              </a:rPr>
              <a:t>comunitario</a:t>
            </a:r>
            <a:r>
              <a:rPr lang="en-US" sz="1400" dirty="0">
                <a:solidFill>
                  <a:schemeClr val="bg1"/>
                </a:solidFill>
              </a:rPr>
              <a:t> </a:t>
            </a:r>
            <a:r>
              <a:rPr lang="en-US" sz="1400" dirty="0" err="1">
                <a:solidFill>
                  <a:schemeClr val="bg1"/>
                </a:solidFill>
              </a:rPr>
              <a:t>sobre</a:t>
            </a:r>
            <a:r>
              <a:rPr lang="en-US" sz="1400" dirty="0">
                <a:solidFill>
                  <a:schemeClr val="bg1"/>
                </a:solidFill>
              </a:rPr>
              <a:t> </a:t>
            </a:r>
            <a:r>
              <a:rPr lang="en-US" sz="1400" dirty="0" err="1">
                <a:solidFill>
                  <a:schemeClr val="bg1"/>
                </a:solidFill>
              </a:rPr>
              <a:t>medicamentos</a:t>
            </a:r>
            <a:r>
              <a:rPr lang="en-US" sz="1400" dirty="0">
                <a:solidFill>
                  <a:schemeClr val="bg1"/>
                </a:solidFill>
              </a:rPr>
              <a:t> </a:t>
            </a:r>
            <a:r>
              <a:rPr lang="en-US" sz="1400" dirty="0" err="1">
                <a:solidFill>
                  <a:schemeClr val="bg1"/>
                </a:solidFill>
              </a:rPr>
              <a:t>veterinarios</a:t>
            </a:r>
            <a:r>
              <a:rPr lang="en-US" sz="1400" dirty="0">
                <a:solidFill>
                  <a:schemeClr val="bg1"/>
                </a:solidFill>
              </a:rPr>
              <a:t>.</a:t>
            </a:r>
          </a:p>
        </p:txBody>
      </p:sp>
      <p:sp>
        <p:nvSpPr>
          <p:cNvPr id="11" name="Elipse 10">
            <a:extLst>
              <a:ext uri="{FF2B5EF4-FFF2-40B4-BE49-F238E27FC236}">
                <a16:creationId xmlns:a16="http://schemas.microsoft.com/office/drawing/2014/main" id="{8FDD86EC-8B8C-5349-A61B-A232E2116838}"/>
              </a:ext>
            </a:extLst>
          </p:cNvPr>
          <p:cNvSpPr/>
          <p:nvPr/>
        </p:nvSpPr>
        <p:spPr>
          <a:xfrm>
            <a:off x="7093527" y="3856791"/>
            <a:ext cx="5098473" cy="2253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914400">
              <a:lnSpc>
                <a:spcPct val="110000"/>
              </a:lnSpc>
              <a:spcAft>
                <a:spcPts val="600"/>
              </a:spcAft>
              <a:buClr>
                <a:schemeClr val="accent6"/>
              </a:buClr>
              <a:buSzPct val="90000"/>
            </a:pPr>
            <a:r>
              <a:rPr lang="en-US" sz="1400" dirty="0" err="1">
                <a:solidFill>
                  <a:schemeClr val="bg1"/>
                </a:solidFill>
              </a:rPr>
              <a:t>Reglamento</a:t>
            </a:r>
            <a:r>
              <a:rPr lang="en-US" sz="1400" dirty="0">
                <a:solidFill>
                  <a:schemeClr val="bg1"/>
                </a:solidFill>
              </a:rPr>
              <a:t> (UE) 2019/6 del </a:t>
            </a:r>
            <a:r>
              <a:rPr lang="en-US" sz="1400" dirty="0" err="1">
                <a:solidFill>
                  <a:schemeClr val="bg1"/>
                </a:solidFill>
              </a:rPr>
              <a:t>Parlamento</a:t>
            </a:r>
            <a:r>
              <a:rPr lang="en-US" sz="1400" dirty="0">
                <a:solidFill>
                  <a:schemeClr val="bg1"/>
                </a:solidFill>
              </a:rPr>
              <a:t> </a:t>
            </a:r>
            <a:r>
              <a:rPr lang="en-US" sz="1400" dirty="0" err="1">
                <a:solidFill>
                  <a:schemeClr val="bg1"/>
                </a:solidFill>
              </a:rPr>
              <a:t>Europeo</a:t>
            </a:r>
            <a:r>
              <a:rPr lang="en-US" sz="1400" dirty="0">
                <a:solidFill>
                  <a:schemeClr val="bg1"/>
                </a:solidFill>
              </a:rPr>
              <a:t> y del Consejo, de 11 de </a:t>
            </a:r>
            <a:r>
              <a:rPr lang="en-US" sz="1400" dirty="0" err="1">
                <a:solidFill>
                  <a:schemeClr val="bg1"/>
                </a:solidFill>
              </a:rPr>
              <a:t>diciembre</a:t>
            </a:r>
            <a:r>
              <a:rPr lang="en-US" sz="1400" dirty="0">
                <a:solidFill>
                  <a:schemeClr val="bg1"/>
                </a:solidFill>
              </a:rPr>
              <a:t> de 2018, </a:t>
            </a:r>
            <a:r>
              <a:rPr lang="en-US" sz="1400" dirty="0" err="1">
                <a:solidFill>
                  <a:schemeClr val="bg1"/>
                </a:solidFill>
              </a:rPr>
              <a:t>sobre</a:t>
            </a:r>
            <a:r>
              <a:rPr lang="en-US" sz="1400" dirty="0">
                <a:solidFill>
                  <a:schemeClr val="bg1"/>
                </a:solidFill>
              </a:rPr>
              <a:t> </a:t>
            </a:r>
            <a:r>
              <a:rPr lang="en-US" sz="1400" dirty="0" err="1">
                <a:solidFill>
                  <a:schemeClr val="bg1"/>
                </a:solidFill>
              </a:rPr>
              <a:t>medicamentos</a:t>
            </a:r>
            <a:r>
              <a:rPr lang="en-US" sz="1400" dirty="0">
                <a:solidFill>
                  <a:schemeClr val="bg1"/>
                </a:solidFill>
              </a:rPr>
              <a:t> </a:t>
            </a:r>
            <a:r>
              <a:rPr lang="en-US" sz="1400" dirty="0" err="1">
                <a:solidFill>
                  <a:schemeClr val="bg1"/>
                </a:solidFill>
              </a:rPr>
              <a:t>veterinarios</a:t>
            </a:r>
            <a:r>
              <a:rPr lang="en-US" sz="1400" dirty="0">
                <a:solidFill>
                  <a:schemeClr val="bg1"/>
                </a:solidFill>
              </a:rPr>
              <a:t> y por el que se </a:t>
            </a:r>
            <a:r>
              <a:rPr lang="en-US" sz="1400" dirty="0" err="1">
                <a:solidFill>
                  <a:schemeClr val="bg1"/>
                </a:solidFill>
              </a:rPr>
              <a:t>deroga</a:t>
            </a:r>
            <a:r>
              <a:rPr lang="en-US" sz="1400" dirty="0">
                <a:solidFill>
                  <a:schemeClr val="bg1"/>
                </a:solidFill>
              </a:rPr>
              <a:t> la </a:t>
            </a:r>
            <a:r>
              <a:rPr lang="en-US" sz="1400" dirty="0" err="1">
                <a:solidFill>
                  <a:schemeClr val="bg1"/>
                </a:solidFill>
              </a:rPr>
              <a:t>Directiva</a:t>
            </a:r>
            <a:r>
              <a:rPr lang="en-US" sz="1400" dirty="0">
                <a:solidFill>
                  <a:schemeClr val="bg1"/>
                </a:solidFill>
              </a:rPr>
              <a:t> 2001/82 / CE (</a:t>
            </a:r>
            <a:r>
              <a:rPr lang="en-US" sz="1400" dirty="0" err="1">
                <a:solidFill>
                  <a:schemeClr val="bg1"/>
                </a:solidFill>
              </a:rPr>
              <a:t>Texto</a:t>
            </a:r>
            <a:r>
              <a:rPr lang="en-US" sz="1400" dirty="0">
                <a:solidFill>
                  <a:schemeClr val="bg1"/>
                </a:solidFill>
              </a:rPr>
              <a:t> </a:t>
            </a:r>
            <a:r>
              <a:rPr lang="en-US" sz="1400" dirty="0" err="1">
                <a:solidFill>
                  <a:schemeClr val="bg1"/>
                </a:solidFill>
              </a:rPr>
              <a:t>pertinente</a:t>
            </a:r>
            <a:r>
              <a:rPr lang="en-US" sz="1400" dirty="0">
                <a:solidFill>
                  <a:schemeClr val="bg1"/>
                </a:solidFill>
              </a:rPr>
              <a:t> a </a:t>
            </a:r>
            <a:r>
              <a:rPr lang="en-US" sz="1400" dirty="0" err="1">
                <a:solidFill>
                  <a:schemeClr val="bg1"/>
                </a:solidFill>
              </a:rPr>
              <a:t>efectos</a:t>
            </a:r>
            <a:r>
              <a:rPr lang="en-US" sz="1400" dirty="0">
                <a:solidFill>
                  <a:schemeClr val="bg1"/>
                </a:solidFill>
              </a:rPr>
              <a:t> del EEE)</a:t>
            </a:r>
          </a:p>
        </p:txBody>
      </p:sp>
    </p:spTree>
    <p:extLst>
      <p:ext uri="{BB962C8B-B14F-4D97-AF65-F5344CB8AC3E}">
        <p14:creationId xmlns:p14="http://schemas.microsoft.com/office/powerpoint/2010/main" val="4287834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Imagen 23" descr="Imagen que contiene Diagrama&#10;&#10;Descripción generada automáticamente">
            <a:extLst>
              <a:ext uri="{FF2B5EF4-FFF2-40B4-BE49-F238E27FC236}">
                <a16:creationId xmlns:a16="http://schemas.microsoft.com/office/drawing/2014/main" id="{6A39EEB8-A739-034E-B0BC-57026B3747AC}"/>
              </a:ext>
            </a:extLst>
          </p:cNvPr>
          <p:cNvPicPr>
            <a:picLocks noChangeAspect="1"/>
          </p:cNvPicPr>
          <p:nvPr/>
        </p:nvPicPr>
        <p:blipFill>
          <a:blip r:embed="rId2"/>
          <a:stretch>
            <a:fillRect/>
          </a:stretch>
        </p:blipFill>
        <p:spPr>
          <a:xfrm>
            <a:off x="8756375" y="1995055"/>
            <a:ext cx="3250096" cy="2937163"/>
          </a:xfrm>
          <a:prstGeom prst="rect">
            <a:avLst/>
          </a:prstGeom>
        </p:spPr>
      </p:pic>
      <p:sp>
        <p:nvSpPr>
          <p:cNvPr id="28" name="CuadroTexto 27">
            <a:extLst>
              <a:ext uri="{FF2B5EF4-FFF2-40B4-BE49-F238E27FC236}">
                <a16:creationId xmlns:a16="http://schemas.microsoft.com/office/drawing/2014/main" id="{11D62B97-421E-2C44-988D-14ED3219C34A}"/>
              </a:ext>
            </a:extLst>
          </p:cNvPr>
          <p:cNvSpPr txBox="1"/>
          <p:nvPr/>
        </p:nvSpPr>
        <p:spPr>
          <a:xfrm>
            <a:off x="0" y="485960"/>
            <a:ext cx="8756374" cy="3693319"/>
          </a:xfrm>
          <a:prstGeom prst="rect">
            <a:avLst/>
          </a:prstGeom>
          <a:noFill/>
        </p:spPr>
        <p:txBody>
          <a:bodyPr wrap="square">
            <a:spAutoFit/>
          </a:bodyPr>
          <a:lstStyle/>
          <a:p>
            <a:br>
              <a:rPr lang="es-ES" dirty="0"/>
            </a:br>
            <a:endParaRPr lang="es-ES" dirty="0"/>
          </a:p>
          <a:p>
            <a:endParaRPr lang="es-ES" sz="1600" b="1" i="1" dirty="0"/>
          </a:p>
          <a:p>
            <a:endParaRPr lang="es-ES" sz="1600" b="1" i="1" dirty="0"/>
          </a:p>
          <a:p>
            <a:endParaRPr lang="es-ES" sz="1600" b="1" i="1" dirty="0"/>
          </a:p>
          <a:p>
            <a:endParaRPr lang="es-ES" sz="1600" b="1" i="1" dirty="0"/>
          </a:p>
          <a:p>
            <a:endParaRPr lang="es-ES" sz="1600" b="1" i="1" dirty="0"/>
          </a:p>
          <a:p>
            <a:endParaRPr lang="es-ES" sz="1600" b="1" i="1" dirty="0"/>
          </a:p>
          <a:p>
            <a:endParaRPr lang="es-ES" sz="1600" b="1" i="1" dirty="0"/>
          </a:p>
          <a:p>
            <a:endParaRPr lang="es-ES" sz="1600" b="1" i="1" dirty="0"/>
          </a:p>
          <a:p>
            <a:endParaRPr lang="es-ES" sz="1600" b="1" i="1" dirty="0"/>
          </a:p>
          <a:p>
            <a:endParaRPr lang="es-ES" sz="1600" b="1" i="1" dirty="0"/>
          </a:p>
          <a:p>
            <a:pPr lvl="1"/>
            <a:r>
              <a:rPr lang="es-ES" sz="2200" b="1" i="1" dirty="0"/>
              <a:t>NORMATIVA AUTONOMICA SOBRE EL MEDICAMENTO VETERINARIO</a:t>
            </a:r>
          </a:p>
          <a:p>
            <a:endParaRPr lang="es-ES" dirty="0"/>
          </a:p>
        </p:txBody>
      </p:sp>
    </p:spTree>
    <p:extLst>
      <p:ext uri="{BB962C8B-B14F-4D97-AF65-F5344CB8AC3E}">
        <p14:creationId xmlns:p14="http://schemas.microsoft.com/office/powerpoint/2010/main" val="21773572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17831</TotalTime>
  <Words>2316</Words>
  <Application>Microsoft Office PowerPoint</Application>
  <PresentationFormat>Panorámica</PresentationFormat>
  <Paragraphs>130</Paragraphs>
  <Slides>28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28</vt:i4>
      </vt:variant>
    </vt:vector>
  </HeadingPairs>
  <TitlesOfParts>
    <vt:vector size="34" baseType="lpstr">
      <vt:lpstr>Agency FB</vt:lpstr>
      <vt:lpstr>Arial</vt:lpstr>
      <vt:lpstr>Calibri</vt:lpstr>
      <vt:lpstr>Calibri Light</vt:lpstr>
      <vt:lpstr>Wingdings</vt:lpstr>
      <vt:lpstr>Tema de Office</vt:lpstr>
      <vt:lpstr> Reclamaciones de la OCVE y situación normativa actual en la dispensación del medicamento veterinario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R.D 109/1995 modificado por el RD 1132/2010 sobre medicamentos veterinarios   </vt:lpstr>
      <vt:lpstr>Artículo 83. Dispensación.   1. Según lo establecido en los artículos 84, 85 y 86 del presente Real Decreto, los medicamentos veterinarios únicamente podrán ser dispensados por las oficinas de farmacia legalmente autorizadas o por las entidades o agrupaciones ganaderas y los establecimientos comerciales detallistas legalmente autorizados, siempre bajo el control de sus respectivos servicios farmacéuticos </vt:lpstr>
      <vt:lpstr>Artículo 93. Ejercicio profesional del veterinario.   1. De conformidad con lo previsto en el artículo 2.5 de la Ley 29/2006, de 26 de julio, podrán venderse o suministrarse directamente a profesionales de la veterinaria exclusivamente los medicamentos necesarios para el ejercicio de su actividad profesional, incluidos los gases medicinales, en los términos previstos en este artículo y en el artículo 94, siempre sin perjuicio de la necesaria independencia del veterinario de acuerdo con el artículo 3 de la Ley 29/2006, de 26 de julio. La venta o suministro de medicamentos veterinarios a estos profesionales, la realizarán la oficina de farmacia y los establecimientos comerciales detallistas autorizados. </vt:lpstr>
      <vt:lpstr>  Comunicar a la autoridad competente la existencia de tales medicamentos y su ubicación, incluidas las unidades de clínica ambulante, que, en todo caso deberá reunir los requisitos exigidos para su adecuada conservación en función de la documentación de acompañamiento de los medicamentos o de las condiciones fijadas para dicha conservación por el fabricante. </vt:lpstr>
      <vt:lpstr>   REGLAMENTO (UE) 2019/6 DEL PARLAMENTO EUROPEO Y DEL CONSEJO de 11 de diciembre de 2018 sobre medicamentos veterinarios y por el que se deroga la Directiva 2001/82/CE</vt:lpstr>
      <vt:lpstr>       - M V fabricados industrialmente   - Premezclas medicamentosas   - Formulas magistrales   - Preparados oficinales   - Autovacunas</vt:lpstr>
      <vt:lpstr>NORMATIVA QUE DEROGA:    - REAL DECRETO 109/1995, de 27 de enero, sobre medicamentos  veterinarios.    - Real Decreto 544/2016, de 25 de noviembre, por el que se  regula la venta a distancia al público de medicamentos  veterinarios no sujetos a prescripción veterinaria.     -Real Decreto 191/2018, de 6 de abril, por el que se establece la  transmisión electrónica de datos de las prescripciones  veterinarias de antibióticos destinados a animales productores de  alimentos para consumo humano, y se modifican diversos  RD en   materia de ganadería.  </vt:lpstr>
      <vt:lpstr>    Gran importancia a las resistencias Antimicrobianas.  Plazos de comunicación de datos establecidos por la Comisión:  - 2024 Porcino, Aves y Bovino.  - 2027 resto de animales de producción.  - 2030 Mascotas.    </vt:lpstr>
      <vt:lpstr>   - Las prescripciones veterinarias solo se expedirán tras un examen clínico o cualquier otra evaluación adecuada del estado de salud del animal o grupo de animales por parte de un veterinario.   - Como se justifican???????   - Visitas Libro de Visitas??  - Ficha Clínica.  Alguna excepción???  - Patologías frecuentes.  - Enfermedades crónicas.  - TODAS DEBEN SER SEGUIDAS POR VE.  </vt:lpstr>
      <vt:lpstr>   Un medicamento veterinario clasificado como sujeto a prescripción veterinaria en virtud de dicho artículo podrá ser administrado personalmente por un veterinario sin necesidad de una prescripción veterinaria, salvo que se disponga de otro modo en el Derecho nacional aplicable.    Los veterinarios mantendrán registros de dicha administración personal sin prescripción de conformidad con el Derecho nacional aplicable.    </vt:lpstr>
      <vt:lpstr>     Articulo 105.4  Un Estado miembro podrá permitir que una prescripción veterinaria sea expedida por un profesional distinto de un veterinario, siempre que esté cualificado para ello de conformidad con el Derecho nacional aplicable en el momento de entrada en vigor del presente Reglamento.   Dichas prescripciones serán válidas únicamente en ese Estado miembro y no se podrán recetar para medicamentos antimicrobianos u otros medicamentos veterinarios para los que se requiera el diagnóstico de un veterinario.  </vt:lpstr>
      <vt:lpstr>REGLAMENTO UE 2019/6    -La cantidad prescrita de medicamentos se limitará a la necesaria para el tratamiento o terapia de que se trate.     - Validez 30 días. - Antimicrobianos 5 días.    </vt:lpstr>
      <vt:lpstr>NUEVO RD.  - Desarrollo de aspectos no contemplados en normativa comunitaria o bien aquellos puntos que se dejan al arbitrio de los EEMM.   - Regulación de las plataformas de prescripción  - Ventas por minoristas.  - Ventas por internet.  - Prescripción. </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Situación actual normativa venta y/o dispensación de medicamentos veterinarios</dc:title>
  <dc:creator>Colegio de Veterinarios de Cáceres</dc:creator>
  <cp:lastModifiedBy>Colegio de Veterinarios Cáceres</cp:lastModifiedBy>
  <cp:revision>25</cp:revision>
  <dcterms:created xsi:type="dcterms:W3CDTF">2021-11-09T11:58:50Z</dcterms:created>
  <dcterms:modified xsi:type="dcterms:W3CDTF">2021-12-17T11:41:33Z</dcterms:modified>
</cp:coreProperties>
</file>